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84" r:id="rId1"/>
  </p:sldMasterIdLst>
  <p:notesMasterIdLst>
    <p:notesMasterId r:id="rId27"/>
  </p:notesMasterIdLst>
  <p:handoutMasterIdLst>
    <p:handoutMasterId r:id="rId28"/>
  </p:handoutMasterIdLst>
  <p:sldIdLst>
    <p:sldId id="726" r:id="rId2"/>
    <p:sldId id="7298" r:id="rId3"/>
    <p:sldId id="7299" r:id="rId4"/>
    <p:sldId id="669" r:id="rId5"/>
    <p:sldId id="681" r:id="rId6"/>
    <p:sldId id="679" r:id="rId7"/>
    <p:sldId id="680" r:id="rId8"/>
    <p:sldId id="682" r:id="rId9"/>
    <p:sldId id="683" r:id="rId10"/>
    <p:sldId id="7300" r:id="rId11"/>
    <p:sldId id="7301" r:id="rId12"/>
    <p:sldId id="7302" r:id="rId13"/>
    <p:sldId id="7309" r:id="rId14"/>
    <p:sldId id="7303" r:id="rId15"/>
    <p:sldId id="7304" r:id="rId16"/>
    <p:sldId id="7305" r:id="rId17"/>
    <p:sldId id="7310" r:id="rId18"/>
    <p:sldId id="7306" r:id="rId19"/>
    <p:sldId id="7307" r:id="rId20"/>
    <p:sldId id="783" r:id="rId21"/>
    <p:sldId id="7296" r:id="rId22"/>
    <p:sldId id="678" r:id="rId23"/>
    <p:sldId id="7297" r:id="rId24"/>
    <p:sldId id="644" r:id="rId25"/>
    <p:sldId id="7294" r:id="rId26"/>
  </p:sldIdLst>
  <p:sldSz cx="12192000" cy="6858000"/>
  <p:notesSz cx="6858000" cy="9144000"/>
  <p:defaultTextStyle>
    <a:defPPr>
      <a:defRPr lang="en-US"/>
    </a:defPPr>
    <a:lvl1pPr marL="0" algn="l" defTabSz="45714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6" algn="l" defTabSz="45714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93" algn="l" defTabSz="45714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40" algn="l" defTabSz="45714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86" algn="l" defTabSz="45714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33" algn="l" defTabSz="45714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79" algn="l" defTabSz="45714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26" algn="l" defTabSz="45714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72" algn="l" defTabSz="45714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Brent Pomeroy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645553"/>
    <a:srgbClr val="173C6D"/>
    <a:srgbClr val="1C1FFF"/>
    <a:srgbClr val="A5BEDD"/>
    <a:srgbClr val="82A6FF"/>
    <a:srgbClr val="26A600"/>
    <a:srgbClr val="1E497D"/>
    <a:srgbClr val="376092"/>
    <a:srgbClr val="800E00"/>
    <a:srgbClr val="213E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D5B39C1-D712-6144-9659-2C2EB1FB88FB}" v="8" dt="2025-01-09T11:39:03.502"/>
    <p1510:client id="{DDA17BFF-E72A-A24A-8292-014ACF07F8E1}" v="7" dt="2025-01-08T20:46:06.106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455" autoAdjust="0"/>
    <p:restoredTop sz="87969" autoAdjust="0"/>
  </p:normalViewPr>
  <p:slideViewPr>
    <p:cSldViewPr snapToGrid="0" snapToObjects="1">
      <p:cViewPr varScale="1">
        <p:scale>
          <a:sx n="109" d="100"/>
          <a:sy n="109" d="100"/>
        </p:scale>
        <p:origin x="184" y="384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37" d="100"/>
        <a:sy n="37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20E862-0C59-9F43-B922-9286F886485C}" type="datetimeFigureOut">
              <a:rPr lang="en-US" smtClean="0"/>
              <a:t>5/19/25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6A2254-621B-664D-92E1-40EDB302124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142771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4A74B6-9B43-9A4E-AFD7-252B34F63F98}" type="datetimeFigureOut">
              <a:rPr lang="en-US" smtClean="0"/>
              <a:t>5/19/25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7C7B85-0837-7346-A10B-73F15C90E7D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304804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14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46" algn="l" defTabSz="45714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293" algn="l" defTabSz="45714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440" algn="l" defTabSz="45714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586" algn="l" defTabSz="45714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733" algn="l" defTabSz="45714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879" algn="l" defTabSz="45714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026" algn="l" defTabSz="45714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172" algn="l" defTabSz="45714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E9ADAC1-939F-0E51-67D0-D441D7B72863}"/>
              </a:ext>
            </a:extLst>
          </p:cNvPr>
          <p:cNvSpPr/>
          <p:nvPr userDrawn="1"/>
        </p:nvSpPr>
        <p:spPr>
          <a:xfrm>
            <a:off x="9421090" y="5930901"/>
            <a:ext cx="2770909" cy="927100"/>
          </a:xfrm>
          <a:prstGeom prst="rect">
            <a:avLst/>
          </a:prstGeom>
          <a:solidFill>
            <a:srgbClr val="213E7C">
              <a:alpha val="30000"/>
            </a:srgb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17605"/>
            <a:ext cx="9144000" cy="1184651"/>
          </a:xfrm>
          <a:scene3d>
            <a:camera prst="orthographicFront"/>
            <a:lightRig rig="threePt" dir="t"/>
          </a:scene3d>
          <a:sp3d>
            <a:bevelT w="152400" h="50800" prst="softRound"/>
            <a:bevelB prst="relaxedInset"/>
          </a:sp3d>
        </p:spPr>
        <p:txBody>
          <a:bodyPr vert="horz" lIns="91429" tIns="45714" rIns="91429" bIns="45714" rtlCol="0" anchor="b" anchorCtr="0">
            <a:normAutofit/>
          </a:bodyPr>
          <a:lstStyle>
            <a:lvl1pPr algn="ctr" defTabSz="914293" rtl="0" eaLnBrk="1" latinLnBrk="0" hangingPunct="1">
              <a:spcBef>
                <a:spcPct val="0"/>
              </a:spcBef>
              <a:buNone/>
              <a:tabLst/>
              <a:defRPr sz="3600" b="1" kern="1200">
                <a:solidFill>
                  <a:srgbClr val="173C6D"/>
                </a:solidFill>
                <a:latin typeface="Century Gothic" panose="020B0502020202020204" pitchFamily="34" charset="0"/>
                <a:ea typeface="+mj-ea"/>
                <a:cs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4704" y="3177877"/>
            <a:ext cx="7022592" cy="1553149"/>
          </a:xfrm>
        </p:spPr>
        <p:txBody>
          <a:bodyPr vert="horz" lIns="91440" tIns="45714" rIns="91429" bIns="45714" rtlCol="0">
            <a:noAutofit/>
          </a:bodyPr>
          <a:lstStyle>
            <a:lvl1pPr marL="0" indent="0" algn="ctr" defTabSz="914293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Wingdings 2" pitchFamily="18" charset="2"/>
              <a:buNone/>
              <a:defRPr sz="2400" b="1" kern="1200">
                <a:solidFill>
                  <a:srgbClr val="173C6D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4571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7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0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1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E79E0C2-98D3-785B-3482-13E881CC78E2}"/>
              </a:ext>
            </a:extLst>
          </p:cNvPr>
          <p:cNvSpPr/>
          <p:nvPr userDrawn="1"/>
        </p:nvSpPr>
        <p:spPr>
          <a:xfrm>
            <a:off x="-1" y="5930901"/>
            <a:ext cx="9074728" cy="927100"/>
          </a:xfrm>
          <a:prstGeom prst="rect">
            <a:avLst/>
          </a:prstGeom>
          <a:solidFill>
            <a:srgbClr val="173C6D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40C8812-A31A-CE08-169C-ACDDB97B877D}"/>
              </a:ext>
            </a:extLst>
          </p:cNvPr>
          <p:cNvSpPr/>
          <p:nvPr userDrawn="1"/>
        </p:nvSpPr>
        <p:spPr>
          <a:xfrm>
            <a:off x="11052313" y="119269"/>
            <a:ext cx="1043377" cy="735496"/>
          </a:xfrm>
          <a:prstGeom prst="rect">
            <a:avLst/>
          </a:prstGeom>
          <a:solidFill>
            <a:srgbClr val="FFFFFF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DD48E174-5FC3-8645-8143-A0B7796D5096}"/>
              </a:ext>
            </a:extLst>
          </p:cNvPr>
          <p:cNvSpPr/>
          <p:nvPr userDrawn="1"/>
        </p:nvSpPr>
        <p:spPr>
          <a:xfrm>
            <a:off x="0" y="1"/>
            <a:ext cx="12192000" cy="596348"/>
          </a:xfrm>
          <a:custGeom>
            <a:avLst/>
            <a:gdLst>
              <a:gd name="connsiteX0" fmla="*/ 0 w 12192000"/>
              <a:gd name="connsiteY0" fmla="*/ 0 h 1502242"/>
              <a:gd name="connsiteX1" fmla="*/ 12192000 w 12192000"/>
              <a:gd name="connsiteY1" fmla="*/ 0 h 1502242"/>
              <a:gd name="connsiteX2" fmla="*/ 12192000 w 12192000"/>
              <a:gd name="connsiteY2" fmla="*/ 1502242 h 1502242"/>
              <a:gd name="connsiteX3" fmla="*/ 12044163 w 12192000"/>
              <a:gd name="connsiteY3" fmla="*/ 1455242 h 1502242"/>
              <a:gd name="connsiteX4" fmla="*/ 6096000 w 12192000"/>
              <a:gd name="connsiteY4" fmla="*/ 996476 h 1502242"/>
              <a:gd name="connsiteX5" fmla="*/ 147838 w 12192000"/>
              <a:gd name="connsiteY5" fmla="*/ 1455242 h 1502242"/>
              <a:gd name="connsiteX6" fmla="*/ 0 w 12192000"/>
              <a:gd name="connsiteY6" fmla="*/ 1502242 h 1502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1502242">
                <a:moveTo>
                  <a:pt x="0" y="0"/>
                </a:moveTo>
                <a:lnTo>
                  <a:pt x="12192000" y="0"/>
                </a:lnTo>
                <a:lnTo>
                  <a:pt x="12192000" y="1502242"/>
                </a:lnTo>
                <a:lnTo>
                  <a:pt x="12044163" y="1455242"/>
                </a:lnTo>
                <a:cubicBezTo>
                  <a:pt x="11064170" y="1185645"/>
                  <a:pt x="8769941" y="996476"/>
                  <a:pt x="6096000" y="996476"/>
                </a:cubicBezTo>
                <a:cubicBezTo>
                  <a:pt x="3422059" y="996476"/>
                  <a:pt x="1127831" y="1185645"/>
                  <a:pt x="147838" y="1455242"/>
                </a:cubicBezTo>
                <a:lnTo>
                  <a:pt x="0" y="1502242"/>
                </a:lnTo>
                <a:close/>
              </a:path>
            </a:pathLst>
          </a:custGeom>
          <a:solidFill>
            <a:srgbClr val="173C6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E4E9D57C-0CBB-28AE-655A-482CA1E750E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-1" y="5930899"/>
            <a:ext cx="9074728" cy="9270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algn="l"/>
            <a:r>
              <a:rPr lang="en-US" sz="1600" dirty="0">
                <a:latin typeface="Century Gothic" panose="020B0502020202020204" pitchFamily="34" charset="0"/>
              </a:rPr>
              <a:t> 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4EB6F81E-2C20-EE57-3E0E-6B8FB0DE6C2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440985" y="6126687"/>
            <a:ext cx="1654705" cy="5494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7C92030-4C9E-2261-3CF3-0084B545DE6A}"/>
              </a:ext>
            </a:extLst>
          </p:cNvPr>
          <p:cNvSpPr/>
          <p:nvPr userDrawn="1"/>
        </p:nvSpPr>
        <p:spPr>
          <a:xfrm>
            <a:off x="-1" y="6520647"/>
            <a:ext cx="9074728" cy="337353"/>
          </a:xfrm>
          <a:prstGeom prst="rect">
            <a:avLst/>
          </a:prstGeom>
          <a:solidFill>
            <a:srgbClr val="173C6D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sz="1400" dirty="0">
                <a:latin typeface="Century Gothic" panose="020B0502020202020204" pitchFamily="34" charset="0"/>
              </a:rPr>
              <a:t>DPW-8/AePW-4 Buffet Working Group Mini Workshop 2  |  May 20, 2025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0C42FED7-2FC2-755F-490F-81DBA3E4CCC2}"/>
              </a:ext>
            </a:extLst>
          </p:cNvPr>
          <p:cNvSpPr/>
          <p:nvPr userDrawn="1"/>
        </p:nvSpPr>
        <p:spPr>
          <a:xfrm>
            <a:off x="9421090" y="6520647"/>
            <a:ext cx="2770909" cy="337353"/>
          </a:xfrm>
          <a:prstGeom prst="rect">
            <a:avLst/>
          </a:prstGeom>
          <a:solidFill>
            <a:srgbClr val="173C6D">
              <a:alpha val="30000"/>
            </a:srgb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2077" y="128113"/>
            <a:ext cx="11086645" cy="587694"/>
          </a:xfrm>
        </p:spPr>
        <p:txBody>
          <a:bodyPr/>
          <a:lstStyle>
            <a:lvl1pPr>
              <a:defRPr sz="3300">
                <a:solidFill>
                  <a:srgbClr val="173C6D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9" name="Rectangle 8"/>
          <p:cNvSpPr/>
          <p:nvPr userDrawn="1"/>
        </p:nvSpPr>
        <p:spPr>
          <a:xfrm>
            <a:off x="0" y="831266"/>
            <a:ext cx="12192000" cy="48908"/>
          </a:xfrm>
          <a:prstGeom prst="rect">
            <a:avLst/>
          </a:prstGeom>
          <a:solidFill>
            <a:srgbClr val="203E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9" tIns="45714" rIns="91429" bIns="45714" rtlCol="0" anchor="ctr"/>
          <a:lstStyle/>
          <a:p>
            <a:pPr algn="ctr"/>
            <a:endParaRPr sz="1800" dirty="0">
              <a:latin typeface="Helvetica"/>
            </a:endParaRPr>
          </a:p>
        </p:txBody>
      </p:sp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11181290" y="6548283"/>
            <a:ext cx="914400" cy="282007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b="1" kern="120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4FDE49E-FE7A-224B-8D0A-362FD12D8865}" type="slidenum">
              <a:rPr lang="en-US" sz="1100" smtClean="0">
                <a:solidFill>
                  <a:srgbClr val="203E7C"/>
                </a:solidFill>
                <a:latin typeface="Helvetica"/>
              </a:rPr>
              <a:pPr/>
              <a:t>‹#›</a:t>
            </a:fld>
            <a:endParaRPr lang="en-US" sz="1100" dirty="0">
              <a:solidFill>
                <a:srgbClr val="203E7C"/>
              </a:solidFill>
              <a:latin typeface="Helvetica"/>
            </a:endParaRP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C1C5BF1A-C124-A247-BA72-081742E368F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52077" y="995633"/>
            <a:ext cx="11086645" cy="5374287"/>
          </a:xfrm>
          <a:prstGeom prst="rect">
            <a:avLst/>
          </a:prstGeom>
        </p:spPr>
        <p:txBody>
          <a:bodyPr lIns="91440">
            <a:noAutofit/>
          </a:bodyPr>
          <a:lstStyle>
            <a:lvl1pPr marL="256032" indent="-256032">
              <a:spcBef>
                <a:spcPts val="900"/>
              </a:spcBef>
              <a:spcAft>
                <a:spcPts val="0"/>
              </a:spcAft>
              <a:buClr>
                <a:srgbClr val="173B6D"/>
              </a:buClr>
              <a:buFont typeface="Arial" panose="020B0604020202020204" pitchFamily="34" charset="0"/>
              <a:buChar char="•"/>
              <a:defRPr b="1">
                <a:solidFill>
                  <a:srgbClr val="173C6D"/>
                </a:solidFill>
                <a:latin typeface="Century Gothic" panose="020B0502020202020204" pitchFamily="34" charset="0"/>
                <a:ea typeface="MS Gothic" panose="020B0609070205080204" pitchFamily="49" charset="-128"/>
                <a:cs typeface="Arial Unicode MS" panose="020B0604020202020204" pitchFamily="34" charset="-128"/>
              </a:defRPr>
            </a:lvl1pPr>
            <a:lvl2pPr marL="566928" indent="-210312"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Font typeface="Century Gothic" panose="020B0502020202020204" pitchFamily="34" charset="0"/>
              <a:buChar char="–"/>
              <a:defRPr>
                <a:solidFill>
                  <a:srgbClr val="173C6D"/>
                </a:solidFill>
                <a:latin typeface="Century Gothic" panose="020B0502020202020204" pitchFamily="34" charset="0"/>
                <a:ea typeface="MS Gothic" panose="020B0609070205080204" pitchFamily="49" charset="-128"/>
              </a:defRPr>
            </a:lvl2pPr>
            <a:lvl3pPr marL="777240" indent="-18288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Font typeface="Wingdings" pitchFamily="2" charset="2"/>
              <a:buChar char="§"/>
              <a:defRPr>
                <a:solidFill>
                  <a:srgbClr val="173C6D"/>
                </a:solidFill>
                <a:latin typeface="Century Gothic" panose="020B0502020202020204" pitchFamily="34" charset="0"/>
              </a:defRPr>
            </a:lvl3pPr>
            <a:lvl4pPr marL="852183" indent="-112671">
              <a:buClr>
                <a:schemeClr val="accent2"/>
              </a:buClr>
              <a:buFont typeface="Century Gothic" panose="020B0502020202020204" pitchFamily="34" charset="0"/>
              <a:buChar char="–"/>
              <a:defRPr>
                <a:solidFill>
                  <a:srgbClr val="173C6D"/>
                </a:solidFill>
                <a:latin typeface="Century Gothic" panose="020B0502020202020204" pitchFamily="34" charset="0"/>
              </a:defRPr>
            </a:lvl4pPr>
            <a:lvl5pPr marL="1039442" indent="-117433">
              <a:buClr>
                <a:schemeClr val="accent2"/>
              </a:buClr>
              <a:buFont typeface="Arial" panose="020B0604020202020204" pitchFamily="34" charset="0"/>
              <a:buChar char="•"/>
              <a:defRPr>
                <a:solidFill>
                  <a:srgbClr val="173C6D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1E71580-926E-FDCB-BE38-35D093B222E8}"/>
              </a:ext>
            </a:extLst>
          </p:cNvPr>
          <p:cNvSpPr/>
          <p:nvPr userDrawn="1"/>
        </p:nvSpPr>
        <p:spPr>
          <a:xfrm>
            <a:off x="-1" y="6520647"/>
            <a:ext cx="9074728" cy="337353"/>
          </a:xfrm>
          <a:prstGeom prst="rect">
            <a:avLst/>
          </a:prstGeom>
          <a:solidFill>
            <a:srgbClr val="173C6D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sz="1400" dirty="0">
                <a:latin typeface="Century Gothic" panose="020B0502020202020204" pitchFamily="34" charset="0"/>
              </a:rPr>
              <a:t>DPW-8/AePW-4 Buffet Working Group Mini Workshop 2  |  May 20, 2025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C6317BC2-8066-E7AD-E4AE-11FF00B4A13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684702" y="202270"/>
            <a:ext cx="1323306" cy="4393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0C42FED7-2FC2-755F-490F-81DBA3E4CCC2}"/>
              </a:ext>
            </a:extLst>
          </p:cNvPr>
          <p:cNvSpPr/>
          <p:nvPr userDrawn="1"/>
        </p:nvSpPr>
        <p:spPr>
          <a:xfrm>
            <a:off x="9421090" y="6520647"/>
            <a:ext cx="2770909" cy="337353"/>
          </a:xfrm>
          <a:prstGeom prst="rect">
            <a:avLst/>
          </a:prstGeom>
          <a:solidFill>
            <a:srgbClr val="173C6D">
              <a:alpha val="30000"/>
            </a:srgb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2077" y="128113"/>
            <a:ext cx="11086645" cy="587694"/>
          </a:xfrm>
        </p:spPr>
        <p:txBody>
          <a:bodyPr/>
          <a:lstStyle>
            <a:lvl1pPr>
              <a:defRPr sz="3300">
                <a:solidFill>
                  <a:srgbClr val="173C6D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9" name="Rectangle 8"/>
          <p:cNvSpPr/>
          <p:nvPr userDrawn="1"/>
        </p:nvSpPr>
        <p:spPr>
          <a:xfrm>
            <a:off x="0" y="831266"/>
            <a:ext cx="12192000" cy="48908"/>
          </a:xfrm>
          <a:prstGeom prst="rect">
            <a:avLst/>
          </a:prstGeom>
          <a:solidFill>
            <a:srgbClr val="203E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9" tIns="45714" rIns="91429" bIns="45714" rtlCol="0" anchor="ctr"/>
          <a:lstStyle/>
          <a:p>
            <a:pPr algn="ctr"/>
            <a:endParaRPr sz="1800" dirty="0">
              <a:latin typeface="Helvetica"/>
            </a:endParaRPr>
          </a:p>
        </p:txBody>
      </p:sp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11181290" y="6548283"/>
            <a:ext cx="914400" cy="282007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b="1" kern="120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4FDE49E-FE7A-224B-8D0A-362FD12D8865}" type="slidenum">
              <a:rPr lang="en-US" sz="1100" smtClean="0">
                <a:solidFill>
                  <a:srgbClr val="203E7C"/>
                </a:solidFill>
                <a:latin typeface="Helvetica"/>
              </a:rPr>
              <a:pPr/>
              <a:t>‹#›</a:t>
            </a:fld>
            <a:endParaRPr lang="en-US" sz="1100" dirty="0">
              <a:solidFill>
                <a:srgbClr val="203E7C"/>
              </a:solidFill>
              <a:latin typeface="Helvetica"/>
            </a:endParaRP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C1C5BF1A-C124-A247-BA72-081742E368F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52077" y="995633"/>
            <a:ext cx="5543923" cy="5374287"/>
          </a:xfrm>
          <a:prstGeom prst="rect">
            <a:avLst/>
          </a:prstGeom>
        </p:spPr>
        <p:txBody>
          <a:bodyPr>
            <a:noAutofit/>
          </a:bodyPr>
          <a:lstStyle>
            <a:lvl1pPr marL="256032" indent="-256032">
              <a:spcBef>
                <a:spcPts val="900"/>
              </a:spcBef>
              <a:spcAft>
                <a:spcPts val="0"/>
              </a:spcAft>
              <a:buClr>
                <a:srgbClr val="173B6D"/>
              </a:buClr>
              <a:buFont typeface="Arial" panose="020B0604020202020204" pitchFamily="34" charset="0"/>
              <a:buChar char="•"/>
              <a:defRPr b="1">
                <a:solidFill>
                  <a:srgbClr val="173C6D"/>
                </a:solidFill>
                <a:latin typeface="Century Gothic" panose="020B0502020202020204" pitchFamily="34" charset="0"/>
                <a:ea typeface="MS Gothic" panose="020B0609070205080204" pitchFamily="49" charset="-128"/>
                <a:cs typeface="Arial Unicode MS" panose="020B0604020202020204" pitchFamily="34" charset="-128"/>
              </a:defRPr>
            </a:lvl1pPr>
            <a:lvl2pPr marL="566928" indent="-210312"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Font typeface="Century Gothic" panose="020B0502020202020204" pitchFamily="34" charset="0"/>
              <a:buChar char="–"/>
              <a:defRPr>
                <a:solidFill>
                  <a:srgbClr val="173C6D"/>
                </a:solidFill>
                <a:latin typeface="Century Gothic" panose="020B0502020202020204" pitchFamily="34" charset="0"/>
                <a:ea typeface="MS Gothic" panose="020B0609070205080204" pitchFamily="49" charset="-128"/>
              </a:defRPr>
            </a:lvl2pPr>
            <a:lvl3pPr marL="777240" indent="-18288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Font typeface="Wingdings" pitchFamily="2" charset="2"/>
              <a:buChar char="§"/>
              <a:defRPr>
                <a:solidFill>
                  <a:srgbClr val="173C6D"/>
                </a:solidFill>
                <a:latin typeface="Century Gothic" panose="020B0502020202020204" pitchFamily="34" charset="0"/>
              </a:defRPr>
            </a:lvl3pPr>
            <a:lvl4pPr marL="852183" indent="-112671">
              <a:buClr>
                <a:schemeClr val="accent2"/>
              </a:buClr>
              <a:buFont typeface="Century Gothic" panose="020B0502020202020204" pitchFamily="34" charset="0"/>
              <a:buChar char="–"/>
              <a:defRPr>
                <a:solidFill>
                  <a:srgbClr val="173C6D"/>
                </a:solidFill>
                <a:latin typeface="Century Gothic" panose="020B0502020202020204" pitchFamily="34" charset="0"/>
              </a:defRPr>
            </a:lvl4pPr>
            <a:lvl5pPr marL="1039442" indent="-117433">
              <a:buClr>
                <a:schemeClr val="accent2"/>
              </a:buClr>
              <a:buFont typeface="Arial" panose="020B0604020202020204" pitchFamily="34" charset="0"/>
              <a:buChar char="•"/>
              <a:defRPr>
                <a:solidFill>
                  <a:srgbClr val="173C6D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C6317BC2-8066-E7AD-E4AE-11FF00B4A13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684702" y="202270"/>
            <a:ext cx="1323306" cy="4393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769459FB-286D-F9C5-AA04-1C1FA10CF455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431858" y="995939"/>
            <a:ext cx="5543923" cy="5374287"/>
          </a:xfrm>
          <a:prstGeom prst="rect">
            <a:avLst/>
          </a:prstGeom>
        </p:spPr>
        <p:txBody>
          <a:bodyPr>
            <a:noAutofit/>
          </a:bodyPr>
          <a:lstStyle>
            <a:lvl1pPr marL="256032" indent="-256032">
              <a:spcBef>
                <a:spcPts val="900"/>
              </a:spcBef>
              <a:spcAft>
                <a:spcPts val="0"/>
              </a:spcAft>
              <a:buClr>
                <a:srgbClr val="173B6D"/>
              </a:buClr>
              <a:buFont typeface="Arial" panose="020B0604020202020204" pitchFamily="34" charset="0"/>
              <a:buChar char="•"/>
              <a:defRPr b="1">
                <a:solidFill>
                  <a:srgbClr val="173C6D"/>
                </a:solidFill>
                <a:latin typeface="Century Gothic" panose="020B0502020202020204" pitchFamily="34" charset="0"/>
                <a:ea typeface="MS Gothic" panose="020B0609070205080204" pitchFamily="49" charset="-128"/>
                <a:cs typeface="Arial Unicode MS" panose="020B0604020202020204" pitchFamily="34" charset="-128"/>
              </a:defRPr>
            </a:lvl1pPr>
            <a:lvl2pPr marL="566928" indent="-210312"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Font typeface="Century Gothic" panose="020B0502020202020204" pitchFamily="34" charset="0"/>
              <a:buChar char="–"/>
              <a:defRPr>
                <a:solidFill>
                  <a:srgbClr val="173C6D"/>
                </a:solidFill>
                <a:latin typeface="Century Gothic" panose="020B0502020202020204" pitchFamily="34" charset="0"/>
                <a:ea typeface="MS Gothic" panose="020B0609070205080204" pitchFamily="49" charset="-128"/>
              </a:defRPr>
            </a:lvl2pPr>
            <a:lvl3pPr marL="777240" indent="-18288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Font typeface="Wingdings" pitchFamily="2" charset="2"/>
              <a:buChar char="§"/>
              <a:defRPr>
                <a:solidFill>
                  <a:srgbClr val="173C6D"/>
                </a:solidFill>
                <a:latin typeface="Century Gothic" panose="020B0502020202020204" pitchFamily="34" charset="0"/>
              </a:defRPr>
            </a:lvl3pPr>
            <a:lvl4pPr marL="852183" indent="-112671">
              <a:buClr>
                <a:schemeClr val="accent2"/>
              </a:buClr>
              <a:buFont typeface="Century Gothic" panose="020B0502020202020204" pitchFamily="34" charset="0"/>
              <a:buChar char="–"/>
              <a:defRPr>
                <a:solidFill>
                  <a:srgbClr val="173C6D"/>
                </a:solidFill>
                <a:latin typeface="Century Gothic" panose="020B0502020202020204" pitchFamily="34" charset="0"/>
              </a:defRPr>
            </a:lvl4pPr>
            <a:lvl5pPr marL="1039442" indent="-117433">
              <a:buClr>
                <a:schemeClr val="accent2"/>
              </a:buClr>
              <a:buFont typeface="Arial" panose="020B0604020202020204" pitchFamily="34" charset="0"/>
              <a:buChar char="•"/>
              <a:defRPr>
                <a:solidFill>
                  <a:srgbClr val="173C6D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0B485E3-90C2-95E6-B8C2-DBA842A53612}"/>
              </a:ext>
            </a:extLst>
          </p:cNvPr>
          <p:cNvSpPr/>
          <p:nvPr userDrawn="1"/>
        </p:nvSpPr>
        <p:spPr>
          <a:xfrm>
            <a:off x="-1" y="6520647"/>
            <a:ext cx="9074728" cy="337353"/>
          </a:xfrm>
          <a:prstGeom prst="rect">
            <a:avLst/>
          </a:prstGeom>
          <a:solidFill>
            <a:srgbClr val="173C6D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sz="1400" dirty="0">
                <a:latin typeface="Century Gothic" panose="020B0502020202020204" pitchFamily="34" charset="0"/>
              </a:rPr>
              <a:t>DPW-8/AePW-4 Buffet Working Group Mini Workshop 2  |  May 20, 2025</a:t>
            </a:r>
          </a:p>
        </p:txBody>
      </p:sp>
    </p:spTree>
    <p:extLst>
      <p:ext uri="{BB962C8B-B14F-4D97-AF65-F5344CB8AC3E}">
        <p14:creationId xmlns:p14="http://schemas.microsoft.com/office/powerpoint/2010/main" val="2424607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342900"/>
            <a:ext cx="10476091" cy="830048"/>
          </a:xfrm>
          <a:prstGeom prst="rect">
            <a:avLst/>
          </a:prstGeom>
        </p:spPr>
        <p:txBody>
          <a:bodyPr vert="horz" lIns="91429" tIns="45714" rIns="91429" bIns="45714" rtlCol="0" anchor="b" anchorCtr="0">
            <a:no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43355"/>
            <a:ext cx="10747024" cy="4902087"/>
          </a:xfrm>
          <a:prstGeom prst="rect">
            <a:avLst/>
          </a:prstGeom>
        </p:spPr>
        <p:txBody>
          <a:bodyPr vert="horz" lIns="91429" tIns="45714" rIns="91429" bIns="45714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85" r:id="rId1"/>
    <p:sldLayoutId id="2147483886" r:id="rId2"/>
    <p:sldLayoutId id="2147483887" r:id="rId3"/>
  </p:sldLayoutIdLst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hf hdr="0" ftr="0" dt="0"/>
  <p:txStyles>
    <p:titleStyle>
      <a:lvl1pPr algn="l" defTabSz="914293" rtl="0" eaLnBrk="1" latinLnBrk="0" hangingPunct="1">
        <a:spcBef>
          <a:spcPct val="0"/>
        </a:spcBef>
        <a:buNone/>
        <a:defRPr sz="3400" b="1" i="0" kern="1200">
          <a:solidFill>
            <a:schemeClr val="accent1"/>
          </a:solidFill>
          <a:latin typeface="Century Gothic" panose="020B0502020202020204" pitchFamily="34" charset="0"/>
          <a:ea typeface="+mj-ea"/>
          <a:cs typeface="Arial"/>
        </a:defRPr>
      </a:lvl1pPr>
    </p:titleStyle>
    <p:bodyStyle>
      <a:lvl1pPr marL="228573" indent="-228573" algn="l" defTabSz="914293" rtl="0" eaLnBrk="1" latinLnBrk="0" hangingPunct="1">
        <a:spcBef>
          <a:spcPts val="1600"/>
        </a:spcBef>
        <a:spcAft>
          <a:spcPts val="600"/>
        </a:spcAft>
        <a:buClr>
          <a:schemeClr val="accent1"/>
        </a:buClr>
        <a:buSzPct val="100000"/>
        <a:buFont typeface="Wingdings 2" pitchFamily="18" charset="2"/>
        <a:buChar char="¡"/>
        <a:defRPr sz="2200" kern="1200">
          <a:solidFill>
            <a:schemeClr val="tx2"/>
          </a:solidFill>
          <a:latin typeface="Century Gothic" panose="020B0502020202020204" pitchFamily="34" charset="0"/>
          <a:ea typeface="+mn-ea"/>
          <a:cs typeface="Century Gothic" panose="020B0502020202020204" pitchFamily="34" charset="0"/>
        </a:defRPr>
      </a:lvl1pPr>
      <a:lvl2pPr marL="457146" indent="-228573" algn="l" defTabSz="914293" rtl="0" eaLnBrk="1" latinLnBrk="0" hangingPunct="1">
        <a:spcBef>
          <a:spcPts val="200"/>
        </a:spcBef>
        <a:spcAft>
          <a:spcPts val="200"/>
        </a:spcAft>
        <a:buClr>
          <a:schemeClr val="accent1">
            <a:lumMod val="50000"/>
          </a:schemeClr>
        </a:buClr>
        <a:buSzPct val="100000"/>
        <a:buFont typeface="Wingdings 2" pitchFamily="18" charset="2"/>
        <a:buChar char="¡"/>
        <a:defRPr sz="2000" kern="1200">
          <a:solidFill>
            <a:schemeClr val="tx2"/>
          </a:solidFill>
          <a:latin typeface="Century Gothic" panose="020B0502020202020204" pitchFamily="34" charset="0"/>
          <a:ea typeface="+mn-ea"/>
          <a:cs typeface="Century Gothic" panose="020B0502020202020204" pitchFamily="34" charset="0"/>
        </a:defRPr>
      </a:lvl2pPr>
      <a:lvl3pPr marL="685719" indent="-228573" algn="l" defTabSz="914293" rtl="0" eaLnBrk="1" latinLnBrk="0" hangingPunct="1">
        <a:spcBef>
          <a:spcPts val="600"/>
        </a:spcBef>
        <a:buClr>
          <a:schemeClr val="accent1"/>
        </a:buClr>
        <a:buSzPct val="100000"/>
        <a:buFont typeface="Wingdings 2" pitchFamily="18" charset="2"/>
        <a:buChar char="¡"/>
        <a:defRPr sz="1800" kern="1200">
          <a:solidFill>
            <a:schemeClr val="tx2"/>
          </a:solidFill>
          <a:latin typeface="Century Gothic" panose="020B0502020202020204" pitchFamily="34" charset="0"/>
          <a:ea typeface="+mn-ea"/>
          <a:cs typeface="Century Gothic" panose="020B0502020202020204" pitchFamily="34" charset="0"/>
        </a:defRPr>
      </a:lvl3pPr>
      <a:lvl4pPr marL="914293" indent="-228573" algn="l" defTabSz="914293" rtl="0" eaLnBrk="1" latinLnBrk="0" hangingPunct="1">
        <a:spcBef>
          <a:spcPts val="600"/>
        </a:spcBef>
        <a:buClr>
          <a:schemeClr val="accent1">
            <a:lumMod val="50000"/>
          </a:schemeClr>
        </a:buClr>
        <a:buSzPct val="100000"/>
        <a:buFont typeface="Wingdings 2" pitchFamily="18" charset="2"/>
        <a:buChar char="¡"/>
        <a:defRPr sz="1600" kern="1200">
          <a:solidFill>
            <a:schemeClr val="tx2"/>
          </a:solidFill>
          <a:latin typeface="Century Gothic" panose="020B0502020202020204" pitchFamily="34" charset="0"/>
          <a:ea typeface="+mn-ea"/>
          <a:cs typeface="Century Gothic" panose="020B0502020202020204" pitchFamily="34" charset="0"/>
        </a:defRPr>
      </a:lvl4pPr>
      <a:lvl5pPr marL="1142867" indent="-228573" algn="l" defTabSz="914293" rtl="0" eaLnBrk="1" latinLnBrk="0" hangingPunct="1">
        <a:spcBef>
          <a:spcPts val="600"/>
        </a:spcBef>
        <a:buClr>
          <a:schemeClr val="accent1"/>
        </a:buClr>
        <a:buSzPct val="100000"/>
        <a:buFont typeface="Wingdings 2" pitchFamily="18" charset="2"/>
        <a:buChar char="¡"/>
        <a:defRPr sz="1400" kern="1200">
          <a:solidFill>
            <a:schemeClr val="tx2"/>
          </a:solidFill>
          <a:latin typeface="Century Gothic" panose="020B0502020202020204" pitchFamily="34" charset="0"/>
          <a:ea typeface="+mn-ea"/>
          <a:cs typeface="Century Gothic" panose="020B0502020202020204" pitchFamily="34" charset="0"/>
        </a:defRPr>
      </a:lvl5pPr>
      <a:lvl6pPr marL="2514306" indent="-228573" algn="l" defTabSz="91429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453" indent="-228573" algn="l" defTabSz="91429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599" indent="-228573" algn="l" defTabSz="91429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746" indent="-228573" algn="l" defTabSz="91429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2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46" algn="l" defTabSz="9142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93" algn="l" defTabSz="9142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40" algn="l" defTabSz="9142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86" algn="l" defTabSz="9142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33" algn="l" defTabSz="9142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79" algn="l" defTabSz="9142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26" algn="l" defTabSz="9142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172" algn="l" defTabSz="9142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mailto:dpwaiaa@gmail.com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638E88D9-9CE1-BA6B-ABF8-D8F5EC15C4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9240" y="3126776"/>
            <a:ext cx="2252360" cy="2073601"/>
          </a:xfrm>
          <a:prstGeom prst="rect">
            <a:avLst/>
          </a:prstGeom>
        </p:spPr>
      </p:pic>
      <p:pic>
        <p:nvPicPr>
          <p:cNvPr id="7" name="Picture 6" descr="A logo of a plane&#10;&#10;Description automatically generated">
            <a:extLst>
              <a:ext uri="{FF2B5EF4-FFF2-40B4-BE49-F238E27FC236}">
                <a16:creationId xmlns:a16="http://schemas.microsoft.com/office/drawing/2014/main" id="{B72909CD-C1AC-A401-EE50-BF28EE1872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400" y="3126775"/>
            <a:ext cx="2073601" cy="2073601"/>
          </a:xfrm>
          <a:prstGeom prst="rect">
            <a:avLst/>
          </a:prstGeom>
        </p:spPr>
      </p:pic>
      <p:sp>
        <p:nvSpPr>
          <p:cNvPr id="6" name="Title 3">
            <a:extLst>
              <a:ext uri="{FF2B5EF4-FFF2-40B4-BE49-F238E27FC236}">
                <a16:creationId xmlns:a16="http://schemas.microsoft.com/office/drawing/2014/main" id="{7DAB7AE1-C890-DAC8-1099-301B19FD93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37483"/>
            <a:ext cx="9144000" cy="1478395"/>
          </a:xfrm>
        </p:spPr>
        <p:txBody>
          <a:bodyPr>
            <a:normAutofit/>
          </a:bodyPr>
          <a:lstStyle/>
          <a:p>
            <a:r>
              <a:rPr lang="en-US" dirty="0"/>
              <a:t>DPW-8 &amp; AePW-4 </a:t>
            </a:r>
            <a:br>
              <a:rPr lang="en-US" dirty="0"/>
            </a:br>
            <a:r>
              <a:rPr lang="en-US" dirty="0"/>
              <a:t>Buffet Working Group Mini Workshop 2</a:t>
            </a:r>
            <a:endParaRPr lang="en-US" sz="2700" dirty="0"/>
          </a:p>
        </p:txBody>
      </p:sp>
      <p:sp>
        <p:nvSpPr>
          <p:cNvPr id="8" name="Subtitle 4">
            <a:extLst>
              <a:ext uri="{FF2B5EF4-FFF2-40B4-BE49-F238E27FC236}">
                <a16:creationId xmlns:a16="http://schemas.microsoft.com/office/drawing/2014/main" id="{6D522C35-1E02-E018-17A7-51C9DA17FF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46909" y="3487980"/>
            <a:ext cx="9698182" cy="2323978"/>
          </a:xfrm>
        </p:spPr>
        <p:txBody>
          <a:bodyPr/>
          <a:lstStyle/>
          <a:p>
            <a:r>
              <a:rPr lang="en-US" sz="2000" b="0" dirty="0"/>
              <a:t>May 20, 2025</a:t>
            </a:r>
          </a:p>
          <a:p>
            <a:endParaRPr lang="en-US" sz="2000" b="0" dirty="0"/>
          </a:p>
          <a:p>
            <a:r>
              <a:rPr lang="en-US" sz="2000" b="0" dirty="0"/>
              <a:t>Virtual</a:t>
            </a:r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b="0" dirty="0">
                <a:latin typeface="Courier New" panose="02070309020205020404" pitchFamily="49" charset="0"/>
                <a:cs typeface="Courier New" panose="02070309020205020404" pitchFamily="49" charset="0"/>
              </a:rPr>
              <a:t>https://</a:t>
            </a:r>
            <a:r>
              <a:rPr lang="en-US" sz="2000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aiaa-dpw.larc.nasa.gov</a:t>
            </a:r>
            <a:endParaRPr lang="en-US" sz="2000" b="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b="0" dirty="0">
                <a:latin typeface="Courier New" panose="02070309020205020404" pitchFamily="49" charset="0"/>
                <a:cs typeface="Courier New" panose="02070309020205020404" pitchFamily="49" charset="0"/>
              </a:rPr>
              <a:t>https://</a:t>
            </a:r>
            <a:r>
              <a:rPr lang="en-US" sz="2000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nescacademy.larc.nasa.gov</a:t>
            </a:r>
            <a:r>
              <a:rPr lang="en-US" sz="2000" b="0" dirty="0">
                <a:latin typeface="Courier New" panose="02070309020205020404" pitchFamily="49" charset="0"/>
                <a:cs typeface="Courier New" panose="02070309020205020404" pitchFamily="49" charset="0"/>
              </a:rPr>
              <a:t>/workshops/AePW4/public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1413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DA542-8276-E506-BB0D-40A935F15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1.36</a:t>
            </a:r>
          </a:p>
        </p:txBody>
      </p:sp>
      <p:pic>
        <p:nvPicPr>
          <p:cNvPr id="5" name="Content Placeholder 4" descr="Chart&#10;&#10;AI-generated content may be incorrect.">
            <a:extLst>
              <a:ext uri="{FF2B5EF4-FFF2-40B4-BE49-F238E27FC236}">
                <a16:creationId xmlns:a16="http://schemas.microsoft.com/office/drawing/2014/main" id="{64D4C964-34F0-5579-3BD2-85A8363F9E94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2400859" y="995363"/>
            <a:ext cx="7388694" cy="5375275"/>
          </a:xfr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3D01B04-DFB6-5DB1-22D5-FB9CF8A7A925}"/>
              </a:ext>
            </a:extLst>
          </p:cNvPr>
          <p:cNvSpPr/>
          <p:nvPr/>
        </p:nvSpPr>
        <p:spPr>
          <a:xfrm>
            <a:off x="7914292" y="995363"/>
            <a:ext cx="1965435" cy="5375275"/>
          </a:xfrm>
          <a:prstGeom prst="rect">
            <a:avLst/>
          </a:prstGeom>
          <a:solidFill>
            <a:schemeClr val="bg1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6081C1-E345-6F0F-8FEB-2AF207BECB4F}"/>
              </a:ext>
            </a:extLst>
          </p:cNvPr>
          <p:cNvSpPr txBox="1"/>
          <p:nvPr/>
        </p:nvSpPr>
        <p:spPr>
          <a:xfrm>
            <a:off x="8019394" y="1408387"/>
            <a:ext cx="1972976" cy="86177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Red: RANS</a:t>
            </a:r>
          </a:p>
          <a:p>
            <a:pPr algn="l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Green: URANS</a:t>
            </a:r>
          </a:p>
          <a:p>
            <a:pPr algn="l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Blue: HRLES</a:t>
            </a:r>
          </a:p>
          <a:p>
            <a:pPr algn="l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Black Triangles: WMLES</a:t>
            </a:r>
          </a:p>
        </p:txBody>
      </p:sp>
    </p:spTree>
    <p:extLst>
      <p:ext uri="{BB962C8B-B14F-4D97-AF65-F5344CB8AC3E}">
        <p14:creationId xmlns:p14="http://schemas.microsoft.com/office/powerpoint/2010/main" val="3961314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8B9D0A-62C1-EE9B-B63F-6CB818938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1.50</a:t>
            </a:r>
          </a:p>
        </p:txBody>
      </p:sp>
      <p:pic>
        <p:nvPicPr>
          <p:cNvPr id="5" name="Content Placeholder 4" descr="Chart&#10;&#10;AI-generated content may be incorrect.">
            <a:extLst>
              <a:ext uri="{FF2B5EF4-FFF2-40B4-BE49-F238E27FC236}">
                <a16:creationId xmlns:a16="http://schemas.microsoft.com/office/drawing/2014/main" id="{1A2C3CF5-E605-4583-920C-1F5E537D8D37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2400859" y="995363"/>
            <a:ext cx="7388694" cy="5375275"/>
          </a:xfr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8B2F3C6-D1B1-D359-2CB9-EDB6638F6234}"/>
              </a:ext>
            </a:extLst>
          </p:cNvPr>
          <p:cNvSpPr/>
          <p:nvPr/>
        </p:nvSpPr>
        <p:spPr>
          <a:xfrm>
            <a:off x="7914292" y="995363"/>
            <a:ext cx="1965435" cy="5375275"/>
          </a:xfrm>
          <a:prstGeom prst="rect">
            <a:avLst/>
          </a:prstGeom>
          <a:solidFill>
            <a:schemeClr val="bg1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D5301C-1859-FD7D-A4E5-329CBF2DB56A}"/>
              </a:ext>
            </a:extLst>
          </p:cNvPr>
          <p:cNvSpPr txBox="1"/>
          <p:nvPr/>
        </p:nvSpPr>
        <p:spPr>
          <a:xfrm>
            <a:off x="8019394" y="1408387"/>
            <a:ext cx="1972976" cy="86177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Red: RANS</a:t>
            </a:r>
          </a:p>
          <a:p>
            <a:pPr algn="l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Green: URANS</a:t>
            </a:r>
          </a:p>
          <a:p>
            <a:pPr algn="l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Blue: HRLES</a:t>
            </a:r>
          </a:p>
          <a:p>
            <a:pPr algn="l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Black Triangles: WMLES</a:t>
            </a:r>
          </a:p>
        </p:txBody>
      </p:sp>
    </p:spTree>
    <p:extLst>
      <p:ext uri="{BB962C8B-B14F-4D97-AF65-F5344CB8AC3E}">
        <p14:creationId xmlns:p14="http://schemas.microsoft.com/office/powerpoint/2010/main" val="1310654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E2431-FA80-335F-F699-8C0C7D146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2.50</a:t>
            </a:r>
          </a:p>
        </p:txBody>
      </p:sp>
      <p:pic>
        <p:nvPicPr>
          <p:cNvPr id="5" name="Content Placeholder 4" descr="Chart&#10;&#10;AI-generated content may be incorrect.">
            <a:extLst>
              <a:ext uri="{FF2B5EF4-FFF2-40B4-BE49-F238E27FC236}">
                <a16:creationId xmlns:a16="http://schemas.microsoft.com/office/drawing/2014/main" id="{57BB8A49-9CE1-4733-BD88-BBB409B2320D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2400859" y="995363"/>
            <a:ext cx="7388694" cy="5375275"/>
          </a:xfr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4FCA5D1-3E0A-5088-E50A-3DC950474830}"/>
              </a:ext>
            </a:extLst>
          </p:cNvPr>
          <p:cNvSpPr/>
          <p:nvPr/>
        </p:nvSpPr>
        <p:spPr>
          <a:xfrm>
            <a:off x="7914292" y="995363"/>
            <a:ext cx="1965435" cy="5375275"/>
          </a:xfrm>
          <a:prstGeom prst="rect">
            <a:avLst/>
          </a:prstGeom>
          <a:solidFill>
            <a:schemeClr val="bg1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8BE66F-C156-C77F-C653-5AAB5E257AC3}"/>
              </a:ext>
            </a:extLst>
          </p:cNvPr>
          <p:cNvSpPr txBox="1"/>
          <p:nvPr/>
        </p:nvSpPr>
        <p:spPr>
          <a:xfrm>
            <a:off x="8019394" y="1408387"/>
            <a:ext cx="1972976" cy="86177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Red: RANS</a:t>
            </a:r>
          </a:p>
          <a:p>
            <a:pPr algn="l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Green: URANS</a:t>
            </a:r>
          </a:p>
          <a:p>
            <a:pPr algn="l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Blue: HRLES</a:t>
            </a:r>
          </a:p>
          <a:p>
            <a:pPr algn="l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Black Triangles: WMLES</a:t>
            </a:r>
          </a:p>
        </p:txBody>
      </p:sp>
    </p:spTree>
    <p:extLst>
      <p:ext uri="{BB962C8B-B14F-4D97-AF65-F5344CB8AC3E}">
        <p14:creationId xmlns:p14="http://schemas.microsoft.com/office/powerpoint/2010/main" val="92745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1C9CA-FB94-75C8-3747-8C8F0A320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3.00</a:t>
            </a:r>
          </a:p>
        </p:txBody>
      </p:sp>
      <p:pic>
        <p:nvPicPr>
          <p:cNvPr id="6" name="Content Placeholder 5" descr="Chart&#10;&#10;AI-generated content may be incorrect.">
            <a:extLst>
              <a:ext uri="{FF2B5EF4-FFF2-40B4-BE49-F238E27FC236}">
                <a16:creationId xmlns:a16="http://schemas.microsoft.com/office/drawing/2014/main" id="{C25E0DDC-C9DF-1A12-5A81-AD9084504504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2400859" y="995363"/>
            <a:ext cx="7388694" cy="5375275"/>
          </a:xfr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6F0B237-21AA-0F69-A2C3-3606859E1803}"/>
              </a:ext>
            </a:extLst>
          </p:cNvPr>
          <p:cNvSpPr/>
          <p:nvPr/>
        </p:nvSpPr>
        <p:spPr>
          <a:xfrm>
            <a:off x="7914292" y="995363"/>
            <a:ext cx="1965435" cy="5375275"/>
          </a:xfrm>
          <a:prstGeom prst="rect">
            <a:avLst/>
          </a:prstGeom>
          <a:solidFill>
            <a:schemeClr val="bg1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8365EDB-E616-DA44-D3BB-C2526704180E}"/>
              </a:ext>
            </a:extLst>
          </p:cNvPr>
          <p:cNvSpPr txBox="1"/>
          <p:nvPr/>
        </p:nvSpPr>
        <p:spPr>
          <a:xfrm>
            <a:off x="8019394" y="1408387"/>
            <a:ext cx="1972976" cy="86177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Red: RANS</a:t>
            </a:r>
          </a:p>
          <a:p>
            <a:pPr algn="l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Green: URANS</a:t>
            </a:r>
          </a:p>
          <a:p>
            <a:pPr algn="l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Blue: HRLES</a:t>
            </a:r>
          </a:p>
          <a:p>
            <a:pPr algn="l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Black Triangles: WMLES</a:t>
            </a:r>
          </a:p>
        </p:txBody>
      </p:sp>
    </p:spTree>
    <p:extLst>
      <p:ext uri="{BB962C8B-B14F-4D97-AF65-F5344CB8AC3E}">
        <p14:creationId xmlns:p14="http://schemas.microsoft.com/office/powerpoint/2010/main" val="1437621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87922-7019-97E3-0F9F-4C37D10594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3.10</a:t>
            </a:r>
          </a:p>
        </p:txBody>
      </p:sp>
      <p:pic>
        <p:nvPicPr>
          <p:cNvPr id="5" name="Content Placeholder 4" descr="Chart&#10;&#10;AI-generated content may be incorrect.">
            <a:extLst>
              <a:ext uri="{FF2B5EF4-FFF2-40B4-BE49-F238E27FC236}">
                <a16:creationId xmlns:a16="http://schemas.microsoft.com/office/drawing/2014/main" id="{AE8B9A05-DDDC-0A5F-0A8F-E445BF55165D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2400859" y="995363"/>
            <a:ext cx="7388694" cy="5375275"/>
          </a:xfr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9CF62C1-1130-EE8E-21D3-BE7B5DB7A253}"/>
              </a:ext>
            </a:extLst>
          </p:cNvPr>
          <p:cNvSpPr/>
          <p:nvPr/>
        </p:nvSpPr>
        <p:spPr>
          <a:xfrm>
            <a:off x="7914292" y="995363"/>
            <a:ext cx="1965435" cy="5375275"/>
          </a:xfrm>
          <a:prstGeom prst="rect">
            <a:avLst/>
          </a:prstGeom>
          <a:solidFill>
            <a:schemeClr val="bg1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25EDD0D-518D-FF6B-B0B9-394EF79240EB}"/>
              </a:ext>
            </a:extLst>
          </p:cNvPr>
          <p:cNvSpPr txBox="1"/>
          <p:nvPr/>
        </p:nvSpPr>
        <p:spPr>
          <a:xfrm>
            <a:off x="8019394" y="1408387"/>
            <a:ext cx="1972976" cy="86177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Red: RANS</a:t>
            </a:r>
          </a:p>
          <a:p>
            <a:pPr algn="l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Green: URANS</a:t>
            </a:r>
          </a:p>
          <a:p>
            <a:pPr algn="l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Blue: HRLES</a:t>
            </a:r>
          </a:p>
          <a:p>
            <a:pPr algn="l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Black Triangles: WMLES</a:t>
            </a:r>
          </a:p>
        </p:txBody>
      </p:sp>
    </p:spTree>
    <p:extLst>
      <p:ext uri="{BB962C8B-B14F-4D97-AF65-F5344CB8AC3E}">
        <p14:creationId xmlns:p14="http://schemas.microsoft.com/office/powerpoint/2010/main" val="2494442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8CC59F-4747-C8DD-DA16-A8CA7DD944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3.25</a:t>
            </a:r>
          </a:p>
        </p:txBody>
      </p:sp>
      <p:pic>
        <p:nvPicPr>
          <p:cNvPr id="5" name="Content Placeholder 4" descr="Chart&#10;&#10;AI-generated content may be incorrect.">
            <a:extLst>
              <a:ext uri="{FF2B5EF4-FFF2-40B4-BE49-F238E27FC236}">
                <a16:creationId xmlns:a16="http://schemas.microsoft.com/office/drawing/2014/main" id="{EB94D979-5A61-7FDE-E374-F811D412FF16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2400859" y="995363"/>
            <a:ext cx="7388694" cy="5375275"/>
          </a:xfr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36E9EB7-99FE-4B25-E754-45AF93120B5B}"/>
              </a:ext>
            </a:extLst>
          </p:cNvPr>
          <p:cNvSpPr/>
          <p:nvPr/>
        </p:nvSpPr>
        <p:spPr>
          <a:xfrm>
            <a:off x="7914292" y="995363"/>
            <a:ext cx="1965435" cy="5375275"/>
          </a:xfrm>
          <a:prstGeom prst="rect">
            <a:avLst/>
          </a:prstGeom>
          <a:solidFill>
            <a:schemeClr val="bg1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80B5FF-CF2C-285A-0829-18C9283A4420}"/>
              </a:ext>
            </a:extLst>
          </p:cNvPr>
          <p:cNvSpPr txBox="1"/>
          <p:nvPr/>
        </p:nvSpPr>
        <p:spPr>
          <a:xfrm>
            <a:off x="8019394" y="1408387"/>
            <a:ext cx="1972976" cy="86177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Red: RANS</a:t>
            </a:r>
          </a:p>
          <a:p>
            <a:pPr algn="l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Green: URANS</a:t>
            </a:r>
          </a:p>
          <a:p>
            <a:pPr algn="l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Blue: HRLES</a:t>
            </a:r>
          </a:p>
          <a:p>
            <a:pPr algn="l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Black Triangles: WMLES</a:t>
            </a:r>
          </a:p>
        </p:txBody>
      </p:sp>
    </p:spTree>
    <p:extLst>
      <p:ext uri="{BB962C8B-B14F-4D97-AF65-F5344CB8AC3E}">
        <p14:creationId xmlns:p14="http://schemas.microsoft.com/office/powerpoint/2010/main" val="587978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EE22E-3C94-1027-3AC5-1FA2329044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3.40</a:t>
            </a:r>
          </a:p>
        </p:txBody>
      </p:sp>
      <p:pic>
        <p:nvPicPr>
          <p:cNvPr id="5" name="Content Placeholder 4" descr="Chart&#10;&#10;AI-generated content may be incorrect.">
            <a:extLst>
              <a:ext uri="{FF2B5EF4-FFF2-40B4-BE49-F238E27FC236}">
                <a16:creationId xmlns:a16="http://schemas.microsoft.com/office/drawing/2014/main" id="{8B6964DC-9B63-8D56-D7B7-983F0DB664DB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2400859" y="995363"/>
            <a:ext cx="7388694" cy="5375275"/>
          </a:xfr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19331CE-BF94-3385-4674-CA52C517D589}"/>
              </a:ext>
            </a:extLst>
          </p:cNvPr>
          <p:cNvSpPr/>
          <p:nvPr/>
        </p:nvSpPr>
        <p:spPr>
          <a:xfrm>
            <a:off x="7914292" y="995363"/>
            <a:ext cx="1965435" cy="5375275"/>
          </a:xfrm>
          <a:prstGeom prst="rect">
            <a:avLst/>
          </a:prstGeom>
          <a:solidFill>
            <a:schemeClr val="bg1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18FD0C-8F1E-AAE4-5822-7B96F3100D62}"/>
              </a:ext>
            </a:extLst>
          </p:cNvPr>
          <p:cNvSpPr txBox="1"/>
          <p:nvPr/>
        </p:nvSpPr>
        <p:spPr>
          <a:xfrm>
            <a:off x="8019394" y="1408387"/>
            <a:ext cx="1972976" cy="86177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Red: RANS</a:t>
            </a:r>
          </a:p>
          <a:p>
            <a:pPr algn="l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Green: URANS</a:t>
            </a:r>
          </a:p>
          <a:p>
            <a:pPr algn="l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Blue: HRLES</a:t>
            </a:r>
          </a:p>
          <a:p>
            <a:pPr algn="l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Black Triangles: WMLES</a:t>
            </a:r>
          </a:p>
        </p:txBody>
      </p:sp>
    </p:spTree>
    <p:extLst>
      <p:ext uri="{BB962C8B-B14F-4D97-AF65-F5344CB8AC3E}">
        <p14:creationId xmlns:p14="http://schemas.microsoft.com/office/powerpoint/2010/main" val="2199292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F61D47-3C8A-2A4E-737D-03783A3481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3.50</a:t>
            </a:r>
          </a:p>
        </p:txBody>
      </p:sp>
      <p:pic>
        <p:nvPicPr>
          <p:cNvPr id="5" name="Content Placeholder 4" descr="Chart&#10;&#10;AI-generated content may be incorrect.">
            <a:extLst>
              <a:ext uri="{FF2B5EF4-FFF2-40B4-BE49-F238E27FC236}">
                <a16:creationId xmlns:a16="http://schemas.microsoft.com/office/drawing/2014/main" id="{12242198-379D-3E98-424D-34A9B222EF2A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2400859" y="995363"/>
            <a:ext cx="7388694" cy="5375275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5F475B3-F450-73B0-8679-CA10C2C419A7}"/>
              </a:ext>
            </a:extLst>
          </p:cNvPr>
          <p:cNvSpPr/>
          <p:nvPr/>
        </p:nvSpPr>
        <p:spPr>
          <a:xfrm>
            <a:off x="7914292" y="995363"/>
            <a:ext cx="1965435" cy="5375275"/>
          </a:xfrm>
          <a:prstGeom prst="rect">
            <a:avLst/>
          </a:prstGeom>
          <a:solidFill>
            <a:schemeClr val="bg1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2E9D4C-FB1E-7EC8-61E7-72687C8ECC54}"/>
              </a:ext>
            </a:extLst>
          </p:cNvPr>
          <p:cNvSpPr txBox="1"/>
          <p:nvPr/>
        </p:nvSpPr>
        <p:spPr>
          <a:xfrm>
            <a:off x="8019394" y="1408387"/>
            <a:ext cx="1972976" cy="86177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Red: RANS</a:t>
            </a:r>
          </a:p>
          <a:p>
            <a:pPr algn="l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Green: URANS</a:t>
            </a:r>
          </a:p>
          <a:p>
            <a:pPr algn="l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Blue: HRLES</a:t>
            </a:r>
          </a:p>
          <a:p>
            <a:pPr algn="l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Black Triangles: WMLES</a:t>
            </a:r>
          </a:p>
        </p:txBody>
      </p:sp>
    </p:spTree>
    <p:extLst>
      <p:ext uri="{BB962C8B-B14F-4D97-AF65-F5344CB8AC3E}">
        <p14:creationId xmlns:p14="http://schemas.microsoft.com/office/powerpoint/2010/main" val="967025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38B4F-8B8D-7A1B-A194-AC76DA275B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3.60</a:t>
            </a:r>
          </a:p>
        </p:txBody>
      </p:sp>
      <p:pic>
        <p:nvPicPr>
          <p:cNvPr id="5" name="Content Placeholder 4" descr="Chart&#10;&#10;AI-generated content may be incorrect.">
            <a:extLst>
              <a:ext uri="{FF2B5EF4-FFF2-40B4-BE49-F238E27FC236}">
                <a16:creationId xmlns:a16="http://schemas.microsoft.com/office/drawing/2014/main" id="{AFDC2B51-63CE-7F42-DBED-6DA618F434AC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2400859" y="995363"/>
            <a:ext cx="7388694" cy="5375275"/>
          </a:xfr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C755129-A733-9354-9476-89148A008A9D}"/>
              </a:ext>
            </a:extLst>
          </p:cNvPr>
          <p:cNvSpPr/>
          <p:nvPr/>
        </p:nvSpPr>
        <p:spPr>
          <a:xfrm>
            <a:off x="7914292" y="995363"/>
            <a:ext cx="1965435" cy="5375275"/>
          </a:xfrm>
          <a:prstGeom prst="rect">
            <a:avLst/>
          </a:prstGeom>
          <a:solidFill>
            <a:schemeClr val="bg1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01372D7-A45C-5009-4E87-DE8EC0FDB766}"/>
              </a:ext>
            </a:extLst>
          </p:cNvPr>
          <p:cNvSpPr txBox="1"/>
          <p:nvPr/>
        </p:nvSpPr>
        <p:spPr>
          <a:xfrm>
            <a:off x="8019394" y="1408387"/>
            <a:ext cx="1972976" cy="86177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Red: RANS</a:t>
            </a:r>
          </a:p>
          <a:p>
            <a:pPr algn="l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Green: URANS</a:t>
            </a:r>
          </a:p>
          <a:p>
            <a:pPr algn="l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Blue: HRLES</a:t>
            </a:r>
          </a:p>
          <a:p>
            <a:pPr algn="l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Black Triangles: WMLES</a:t>
            </a:r>
          </a:p>
        </p:txBody>
      </p:sp>
    </p:spTree>
    <p:extLst>
      <p:ext uri="{BB962C8B-B14F-4D97-AF65-F5344CB8AC3E}">
        <p14:creationId xmlns:p14="http://schemas.microsoft.com/office/powerpoint/2010/main" val="4230551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387E9-F41F-50C5-6A76-C8F35CB952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3.90</a:t>
            </a:r>
          </a:p>
        </p:txBody>
      </p:sp>
      <p:pic>
        <p:nvPicPr>
          <p:cNvPr id="5" name="Content Placeholder 4" descr="Chart&#10;&#10;AI-generated content may be incorrect.">
            <a:extLst>
              <a:ext uri="{FF2B5EF4-FFF2-40B4-BE49-F238E27FC236}">
                <a16:creationId xmlns:a16="http://schemas.microsoft.com/office/drawing/2014/main" id="{3594284B-5180-24D8-0E32-9B8B21F66027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2400859" y="995363"/>
            <a:ext cx="7388694" cy="5375275"/>
          </a:xfr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A98DE4F-FEB3-FCD0-C5E2-CC2C87926599}"/>
              </a:ext>
            </a:extLst>
          </p:cNvPr>
          <p:cNvSpPr/>
          <p:nvPr/>
        </p:nvSpPr>
        <p:spPr>
          <a:xfrm>
            <a:off x="7914292" y="995363"/>
            <a:ext cx="1965435" cy="5375275"/>
          </a:xfrm>
          <a:prstGeom prst="rect">
            <a:avLst/>
          </a:prstGeom>
          <a:solidFill>
            <a:schemeClr val="bg1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636CC2-D008-2CE2-2C07-85A21B8C52AD}"/>
              </a:ext>
            </a:extLst>
          </p:cNvPr>
          <p:cNvSpPr txBox="1"/>
          <p:nvPr/>
        </p:nvSpPr>
        <p:spPr>
          <a:xfrm>
            <a:off x="8019394" y="1408387"/>
            <a:ext cx="1972976" cy="86177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Red: RANS</a:t>
            </a:r>
          </a:p>
          <a:p>
            <a:pPr algn="l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Green: URANS</a:t>
            </a:r>
          </a:p>
          <a:p>
            <a:pPr algn="l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Blue: HRLES</a:t>
            </a:r>
          </a:p>
          <a:p>
            <a:pPr algn="l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Black Triangles: WMLES</a:t>
            </a:r>
          </a:p>
        </p:txBody>
      </p:sp>
    </p:spTree>
    <p:extLst>
      <p:ext uri="{BB962C8B-B14F-4D97-AF65-F5344CB8AC3E}">
        <p14:creationId xmlns:p14="http://schemas.microsoft.com/office/powerpoint/2010/main" val="1156746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8879F-AD44-4934-3F6E-B97E297EB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 Workshop 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973E9B-EEB5-6FD7-27DF-66257055F67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Check-in for results submitted and lessons learned to date</a:t>
            </a:r>
          </a:p>
          <a:p>
            <a:r>
              <a:rPr lang="en-US" dirty="0"/>
              <a:t>Identify opportunities for further improvement</a:t>
            </a:r>
          </a:p>
          <a:p>
            <a:r>
              <a:rPr lang="en-US" dirty="0"/>
              <a:t>Establish the foundation for upcoming AVIATION papers</a:t>
            </a:r>
          </a:p>
          <a:p>
            <a:r>
              <a:rPr lang="en-US" dirty="0"/>
              <a:t>Additional analysis is coming for AVIATION</a:t>
            </a:r>
          </a:p>
        </p:txBody>
      </p:sp>
    </p:spTree>
    <p:extLst>
      <p:ext uri="{BB962C8B-B14F-4D97-AF65-F5344CB8AC3E}">
        <p14:creationId xmlns:p14="http://schemas.microsoft.com/office/powerpoint/2010/main" val="2493168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C2DAD6-E76F-46D6-5BF2-F26E400211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2C74E-6397-65C3-1E8F-FFD2CB133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CP RMS Section Cuts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1F80F6-E088-6363-8478-C1459812C36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729" r="5803" b="49135"/>
          <a:stretch/>
        </p:blipFill>
        <p:spPr>
          <a:xfrm>
            <a:off x="300038" y="1224232"/>
            <a:ext cx="11718656" cy="4290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595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944568-FA3F-27B1-B85D-D6E2302B7D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DDDBA-4EC1-C035-1001-A01E857EE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CP RMS Section Cuts (2)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4564C58-6385-4335-CC75-2DD7557C738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744" t="50000" r="5789" b="-865"/>
          <a:stretch/>
        </p:blipFill>
        <p:spPr>
          <a:xfrm>
            <a:off x="300038" y="1467123"/>
            <a:ext cx="11718656" cy="429074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6E7C3B0-944D-D7B5-DB92-CB898A072D5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729" r="5803" b="95373"/>
          <a:stretch/>
        </p:blipFill>
        <p:spPr>
          <a:xfrm>
            <a:off x="300038" y="1224231"/>
            <a:ext cx="11718656" cy="390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0224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C85F1-49C1-A663-26F8-9E3ADFFEAC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Planned Plots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8D5C0-C55D-28D9-38AE-B56FC912775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16385" y="1249447"/>
            <a:ext cx="11922100" cy="5120473"/>
          </a:xfrm>
        </p:spPr>
        <p:txBody>
          <a:bodyPr/>
          <a:lstStyle/>
          <a:p>
            <a:r>
              <a:rPr lang="en-US" dirty="0"/>
              <a:t>Test case 1a</a:t>
            </a:r>
          </a:p>
          <a:p>
            <a:pPr lvl="1"/>
            <a:r>
              <a:rPr lang="en-US" dirty="0"/>
              <a:t>Grid study: CL/CD/CM vs GRID_FACT for alpha=1.50, 2.50, 3.10, 3.50, 3.90 deg</a:t>
            </a:r>
          </a:p>
          <a:p>
            <a:pPr lvl="1"/>
            <a:r>
              <a:rPr lang="en-US" dirty="0"/>
              <a:t>Alpha sweep: CL-alpha, CL-CD, CL-CM, average CL-alpha </a:t>
            </a:r>
          </a:p>
          <a:p>
            <a:pPr lvl="1"/>
            <a:r>
              <a:rPr lang="en-US" dirty="0"/>
              <a:t>Sectional Cp (vs EXP): Cp for alpha=</a:t>
            </a:r>
            <a:r>
              <a:rPr lang="en-US" altLang="ja-JP" dirty="0"/>
              <a:t>2.50, 3.10, 3.50, 3.90 deg</a:t>
            </a:r>
          </a:p>
          <a:p>
            <a:pPr lvl="1"/>
            <a:r>
              <a:rPr lang="en-US" dirty="0"/>
              <a:t>Histogram of average CL/CD/CM vs each participant</a:t>
            </a:r>
          </a:p>
          <a:p>
            <a:r>
              <a:rPr lang="en-US" dirty="0"/>
              <a:t>Test case 1b : </a:t>
            </a:r>
          </a:p>
          <a:p>
            <a:pPr lvl="1"/>
            <a:r>
              <a:rPr lang="en-US" altLang="ja-JP" dirty="0"/>
              <a:t>Grid study: CL/CD/CM vs GRID_FACT for alpha=1.50, 2.50, 3.10, 3.50, 3.90 deg</a:t>
            </a:r>
          </a:p>
          <a:p>
            <a:pPr lvl="1"/>
            <a:r>
              <a:rPr lang="en-US" altLang="ja-JP" dirty="0"/>
              <a:t>Alpha sweep: CL-alpha, CL-CD, CL-CM, average CL-alpha </a:t>
            </a:r>
          </a:p>
          <a:p>
            <a:pPr lvl="1"/>
            <a:r>
              <a:rPr lang="en-US" altLang="ja-JP" dirty="0"/>
              <a:t>Sectional Cp (vs EXP): Cp-mean and Cp-rms for alpha=2.50, 3.10, 3.50, 3.90 deg</a:t>
            </a:r>
          </a:p>
          <a:p>
            <a:pPr lvl="1"/>
            <a:r>
              <a:rPr lang="en-US" dirty="0"/>
              <a:t>PSD plots for </a:t>
            </a:r>
            <a:r>
              <a:rPr lang="en-US" altLang="ja-JP" dirty="0"/>
              <a:t>2.50, 3.10, 3.50, 3.90 deg</a:t>
            </a:r>
          </a:p>
          <a:p>
            <a:r>
              <a:rPr lang="en-US" dirty="0"/>
              <a:t>Test case 1a vs Test case 1b:</a:t>
            </a:r>
          </a:p>
          <a:p>
            <a:pPr lvl="1"/>
            <a:r>
              <a:rPr lang="en-US" altLang="ja-JP" dirty="0"/>
              <a:t>CL-alpha, CL-CD, CL-CM from case 1a and 1b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7335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57609-19D7-BDCE-07BE-5761773DB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CP RMS Section Cuts: To-Do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F9934F-F2AF-C706-6C1A-EED85C39A4C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Need to classify data and re-plot based on grid-density of each result</a:t>
            </a:r>
          </a:p>
          <a:p>
            <a:pPr lvl="1"/>
            <a:r>
              <a:rPr lang="en-US" dirty="0"/>
              <a:t>Most participants used their own grids, and so apples-to-apples comparisons will be tricky</a:t>
            </a:r>
          </a:p>
          <a:p>
            <a:endParaRPr lang="en-US" dirty="0"/>
          </a:p>
          <a:p>
            <a:r>
              <a:rPr lang="en-US" dirty="0"/>
              <a:t>Need to classify data and re-plot based on turbulence model, time step, etc.</a:t>
            </a:r>
          </a:p>
          <a:p>
            <a:endParaRPr lang="en-US" dirty="0"/>
          </a:p>
          <a:p>
            <a:r>
              <a:rPr lang="en-US" dirty="0"/>
              <a:t>Plan for similar plots of the PSD data</a:t>
            </a:r>
            <a:r>
              <a:rPr lang="en-US"/>
              <a:t>, also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0677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CAD53D-811B-C3DC-F2CD-A8CCB65CB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1D6332-B326-73EE-8B72-618613626424}"/>
              </a:ext>
            </a:extLst>
          </p:cNvPr>
          <p:cNvSpPr txBox="1"/>
          <p:nvPr/>
        </p:nvSpPr>
        <p:spPr>
          <a:xfrm>
            <a:off x="3947376" y="4441306"/>
            <a:ext cx="4296049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2800" dirty="0">
                <a:solidFill>
                  <a:srgbClr val="173C6D"/>
                </a:solidFill>
                <a:latin typeface="Courier New" panose="02070309020205020404" pitchFamily="49" charset="0"/>
                <a:cs typeface="Courier New" panose="02070309020205020404" pitchFamily="49" charset="0"/>
                <a:hlinkClick r:id="rId2"/>
              </a:rPr>
              <a:t>aiaabuffet@gmail.com</a:t>
            </a:r>
            <a:endParaRPr lang="en-US" sz="2800" dirty="0">
              <a:solidFill>
                <a:srgbClr val="173C6D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D1F701B-D198-B216-BF8C-55C0186DAC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081" y="1948543"/>
            <a:ext cx="5092636" cy="1690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187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C54E14-9C46-0E3D-8A8F-1BF7CA0C4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5F9ABC-E947-F6B1-3ADC-472E3766DFA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370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6F56E-1613-7B54-3D82-A539149D7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Set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84536C-78BA-A885-17FD-907EF088D93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Many submissions</a:t>
            </a:r>
          </a:p>
          <a:p>
            <a:pPr lvl="1"/>
            <a:r>
              <a:rPr lang="en-US" dirty="0"/>
              <a:t>74 submissions</a:t>
            </a:r>
          </a:p>
          <a:p>
            <a:pPr lvl="1"/>
            <a:r>
              <a:rPr lang="en-US" dirty="0"/>
              <a:t>18 parties</a:t>
            </a:r>
          </a:p>
          <a:p>
            <a:pPr lvl="1"/>
            <a:r>
              <a:rPr lang="en-US" dirty="0"/>
              <a:t>Most full data sets, some partial (e.g., no F&amp;M or sectional cuts)</a:t>
            </a:r>
          </a:p>
          <a:p>
            <a:r>
              <a:rPr lang="en-US" dirty="0"/>
              <a:t>Multiple schemes</a:t>
            </a:r>
          </a:p>
          <a:p>
            <a:pPr lvl="1"/>
            <a:r>
              <a:rPr lang="en-US" dirty="0"/>
              <a:t>RANS (majority)</a:t>
            </a:r>
          </a:p>
          <a:p>
            <a:pPr lvl="1"/>
            <a:r>
              <a:rPr lang="en-US" dirty="0"/>
              <a:t>URANS (most common unsteady scheme)</a:t>
            </a:r>
          </a:p>
          <a:p>
            <a:pPr lvl="1"/>
            <a:r>
              <a:rPr lang="en-US" dirty="0"/>
              <a:t>HRLES</a:t>
            </a:r>
          </a:p>
          <a:p>
            <a:pPr lvl="1"/>
            <a:r>
              <a:rPr lang="en-US" dirty="0"/>
              <a:t>WMLES</a:t>
            </a:r>
          </a:p>
          <a:p>
            <a:pPr lvl="1"/>
            <a:r>
              <a:rPr lang="en-US" dirty="0"/>
              <a:t>Adaptive Euler</a:t>
            </a:r>
          </a:p>
          <a:p>
            <a:r>
              <a:rPr lang="en-US" dirty="0"/>
              <a:t>Grids</a:t>
            </a:r>
          </a:p>
          <a:p>
            <a:pPr lvl="1"/>
            <a:r>
              <a:rPr lang="en-US" dirty="0"/>
              <a:t>Cadence (majority)</a:t>
            </a:r>
          </a:p>
          <a:p>
            <a:pPr lvl="1"/>
            <a:r>
              <a:rPr lang="en-US" dirty="0"/>
              <a:t>Custom (few provided for posting to the website)</a:t>
            </a:r>
          </a:p>
          <a:p>
            <a:pPr lvl="1"/>
            <a:r>
              <a:rPr lang="en-US" dirty="0"/>
              <a:t>Helden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6755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066F92-8599-E6C9-9F87-B10623DB8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077" y="128113"/>
            <a:ext cx="11086645" cy="587694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Test Case 1a : Grid Study at </a:t>
            </a:r>
            <a:r>
              <a:rPr lang="en-US" dirty="0" err="1"/>
              <a:t>AoA</a:t>
            </a:r>
            <a:r>
              <a:rPr lang="en-US" dirty="0"/>
              <a:t>=1.50deg</a:t>
            </a:r>
          </a:p>
        </p:txBody>
      </p:sp>
      <p:pic>
        <p:nvPicPr>
          <p:cNvPr id="17" name="図 16" descr="グラフ&#10;&#10;AI によって生成されたコンテンツは間違っている可能性があります。">
            <a:extLst>
              <a:ext uri="{FF2B5EF4-FFF2-40B4-BE49-F238E27FC236}">
                <a16:creationId xmlns:a16="http://schemas.microsoft.com/office/drawing/2014/main" id="{B97C9432-446E-4186-353C-7F8AA03BFD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72518"/>
            <a:ext cx="7880592" cy="5626498"/>
          </a:xfrm>
          <a:prstGeom prst="rect">
            <a:avLst/>
          </a:prstGeom>
        </p:spPr>
      </p:pic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FF44930E-04F6-09F5-5157-28E7E168022E}"/>
              </a:ext>
            </a:extLst>
          </p:cNvPr>
          <p:cNvSpPr txBox="1">
            <a:spLocks/>
          </p:cNvSpPr>
          <p:nvPr/>
        </p:nvSpPr>
        <p:spPr>
          <a:xfrm>
            <a:off x="7999255" y="2135927"/>
            <a:ext cx="4055469" cy="3294632"/>
          </a:xfrm>
          <a:prstGeom prst="rect">
            <a:avLst/>
          </a:prstGeom>
        </p:spPr>
        <p:txBody>
          <a:bodyPr vert="horz" lIns="91429" tIns="45714" rIns="91429" bIns="45714" rtlCol="0">
            <a:noAutofit/>
          </a:bodyPr>
          <a:lstStyle>
            <a:lvl1pPr marL="256032" indent="-256032" algn="l" defTabSz="914293" rtl="0" eaLnBrk="1" latinLnBrk="0" hangingPunct="1">
              <a:spcBef>
                <a:spcPts val="800"/>
              </a:spcBef>
              <a:spcAft>
                <a:spcPts val="300"/>
              </a:spcAft>
              <a:buClr>
                <a:srgbClr val="173B6D"/>
              </a:buClr>
              <a:buSzPct val="100000"/>
              <a:buFont typeface="Arial" panose="020B0604020202020204" pitchFamily="34" charset="0"/>
              <a:buChar char="•"/>
              <a:defRPr sz="2200" b="1" kern="1200">
                <a:solidFill>
                  <a:srgbClr val="173C6D"/>
                </a:solidFill>
                <a:latin typeface="Century Gothic" panose="020B0502020202020204" pitchFamily="34" charset="0"/>
                <a:ea typeface="MS Gothic" panose="020B0609070205080204" pitchFamily="49" charset="-128"/>
                <a:cs typeface="Arial Unicode MS" panose="020B0604020202020204" pitchFamily="34" charset="-128"/>
              </a:defRPr>
            </a:lvl1pPr>
            <a:lvl2pPr marL="566928" indent="-210312" algn="l" defTabSz="914293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Century Gothic" panose="020B0502020202020204" pitchFamily="34" charset="0"/>
              <a:buChar char="–"/>
              <a:defRPr sz="2000" kern="1200">
                <a:solidFill>
                  <a:srgbClr val="173C6D"/>
                </a:solidFill>
                <a:latin typeface="Century Gothic" panose="020B0502020202020204" pitchFamily="34" charset="0"/>
                <a:ea typeface="MS Gothic" panose="020B0609070205080204" pitchFamily="49" charset="-128"/>
                <a:cs typeface="Century Gothic" panose="020B0502020202020204" pitchFamily="34" charset="0"/>
              </a:defRPr>
            </a:lvl2pPr>
            <a:lvl3pPr marL="777240" indent="-182880" algn="l" defTabSz="914293" rtl="0" eaLnBrk="1" latinLnBrk="0" hangingPunct="1">
              <a:spcBef>
                <a:spcPts val="2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Wingdings" pitchFamily="2" charset="2"/>
              <a:buChar char="§"/>
              <a:defRPr sz="1800" kern="1200">
                <a:solidFill>
                  <a:srgbClr val="173C6D"/>
                </a:solidFill>
                <a:latin typeface="Century Gothic" panose="020B0502020202020204" pitchFamily="34" charset="0"/>
                <a:ea typeface="+mn-ea"/>
                <a:cs typeface="Century Gothic" panose="020B0502020202020204" pitchFamily="34" charset="0"/>
              </a:defRPr>
            </a:lvl3pPr>
            <a:lvl4pPr marL="852183" indent="-112671" algn="l" defTabSz="914293" rtl="0" eaLnBrk="1" latinLnBrk="0" hangingPunct="1">
              <a:spcBef>
                <a:spcPts val="600"/>
              </a:spcBef>
              <a:buClr>
                <a:schemeClr val="accent2"/>
              </a:buClr>
              <a:buSzPct val="100000"/>
              <a:buFont typeface="Century Gothic" panose="020B0502020202020204" pitchFamily="34" charset="0"/>
              <a:buChar char="–"/>
              <a:defRPr sz="1600" kern="1200">
                <a:solidFill>
                  <a:srgbClr val="173C6D"/>
                </a:solidFill>
                <a:latin typeface="Century Gothic" panose="020B0502020202020204" pitchFamily="34" charset="0"/>
                <a:ea typeface="+mn-ea"/>
                <a:cs typeface="Century Gothic" panose="020B0502020202020204" pitchFamily="34" charset="0"/>
              </a:defRPr>
            </a:lvl4pPr>
            <a:lvl5pPr marL="1039442" indent="-117433" algn="l" defTabSz="914293" rtl="0" eaLnBrk="1" latinLnBrk="0" hangingPunct="1">
              <a:spcBef>
                <a:spcPts val="600"/>
              </a:spcBef>
              <a:buClr>
                <a:schemeClr val="accent2"/>
              </a:buClr>
              <a:buSzPct val="100000"/>
              <a:buFont typeface="Arial" panose="020B0604020202020204" pitchFamily="34" charset="0"/>
              <a:buChar char="•"/>
              <a:defRPr sz="1400" kern="1200">
                <a:solidFill>
                  <a:srgbClr val="173C6D"/>
                </a:solidFill>
                <a:latin typeface="Century Gothic" panose="020B0502020202020204" pitchFamily="34" charset="0"/>
                <a:ea typeface="+mn-ea"/>
                <a:cs typeface="Century Gothic" panose="020B0502020202020204" pitchFamily="34" charset="0"/>
              </a:defRPr>
            </a:lvl5pPr>
            <a:lvl6pPr marL="2514306" indent="-228573" algn="l" defTabSz="9142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453" indent="-228573" algn="l" defTabSz="9142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599" indent="-228573" algn="l" defTabSz="9142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746" indent="-228573" algn="l" defTabSz="9142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dirty="0"/>
              <a:t>Will make same plots for CD and CM</a:t>
            </a:r>
          </a:p>
          <a:p>
            <a:endParaRPr lang="en-US" altLang="ja-JP" dirty="0"/>
          </a:p>
          <a:p>
            <a:r>
              <a:rPr lang="en-US" altLang="ja-JP" dirty="0"/>
              <a:t>See later, but there are some evident outliers (002, 006, 009, 014, 020, 023, 027)</a:t>
            </a:r>
          </a:p>
          <a:p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034909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521218-CD8A-1DB8-7B78-24077F9313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BE3ED6-C6D0-714E-EB0D-5971FFA17D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077" y="128113"/>
            <a:ext cx="11086645" cy="587694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Test Case 1a : Alpha-sweep</a:t>
            </a:r>
          </a:p>
        </p:txBody>
      </p:sp>
      <p:pic>
        <p:nvPicPr>
          <p:cNvPr id="9" name="図 8" descr="グラフ&#10;&#10;AI によって生成されたコンテンツは間違っている可能性があります。">
            <a:extLst>
              <a:ext uri="{FF2B5EF4-FFF2-40B4-BE49-F238E27FC236}">
                <a16:creationId xmlns:a16="http://schemas.microsoft.com/office/drawing/2014/main" id="{1379EB5E-41F0-38D5-2AE9-5048DACDD9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6526" y="980909"/>
            <a:ext cx="6155473" cy="4733283"/>
          </a:xfrm>
          <a:prstGeom prst="rect">
            <a:avLst/>
          </a:prstGeom>
        </p:spPr>
      </p:pic>
      <p:pic>
        <p:nvPicPr>
          <p:cNvPr id="7" name="図 6" descr="グラフ&#10;&#10;AI によって生成されたコンテンツは間違っている可能性があります。">
            <a:extLst>
              <a:ext uri="{FF2B5EF4-FFF2-40B4-BE49-F238E27FC236}">
                <a16:creationId xmlns:a16="http://schemas.microsoft.com/office/drawing/2014/main" id="{8B809F50-1D14-65A7-505F-DEBB9F1F14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80909"/>
            <a:ext cx="6138929" cy="4726974"/>
          </a:xfrm>
          <a:prstGeom prst="rect">
            <a:avLst/>
          </a:prstGeom>
          <a:noFill/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4CD61C4-D76A-407D-5E6B-D073B9F2381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16385" y="5905209"/>
            <a:ext cx="11922100" cy="555063"/>
          </a:xfrm>
        </p:spPr>
        <p:txBody>
          <a:bodyPr/>
          <a:lstStyle/>
          <a:p>
            <a:r>
              <a:rPr lang="en-US" dirty="0"/>
              <a:t>Some evident outliers : 002, 006, 009, 014, 020, 023, 027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0A27803F-CFBB-DA40-F0FD-D27B9872E9D7}"/>
              </a:ext>
            </a:extLst>
          </p:cNvPr>
          <p:cNvSpPr txBox="1"/>
          <p:nvPr/>
        </p:nvSpPr>
        <p:spPr>
          <a:xfrm>
            <a:off x="879499" y="869335"/>
            <a:ext cx="38809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ja-JP" dirty="0"/>
              <a:t>ALL test case 1a submissions</a:t>
            </a:r>
            <a:endParaRPr lang="ja-JP" altLang="en-US" dirty="0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B7EB7746-161F-AF2B-7D6A-8BB17A51983F}"/>
              </a:ext>
            </a:extLst>
          </p:cNvPr>
          <p:cNvSpPr txBox="1"/>
          <p:nvPr/>
        </p:nvSpPr>
        <p:spPr>
          <a:xfrm>
            <a:off x="6923148" y="869335"/>
            <a:ext cx="38809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ja-JP" dirty="0"/>
              <a:t>Without outliers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24402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C3B55C-7458-78FE-E801-28C2597EA8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6FAAF-52A9-B454-57F7-44281032D8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077" y="128113"/>
            <a:ext cx="11086645" cy="587694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ja-JP" dirty="0"/>
              <a:t>Test Case 1a : Alpha-sweep </a:t>
            </a:r>
            <a:r>
              <a:rPr lang="en-US" dirty="0"/>
              <a:t>(without outliers)</a:t>
            </a:r>
          </a:p>
        </p:txBody>
      </p:sp>
      <p:pic>
        <p:nvPicPr>
          <p:cNvPr id="9" name="図 8" descr="グラフ&#10;&#10;AI によって生成されたコンテンツは間違っている可能性があります。">
            <a:extLst>
              <a:ext uri="{FF2B5EF4-FFF2-40B4-BE49-F238E27FC236}">
                <a16:creationId xmlns:a16="http://schemas.microsoft.com/office/drawing/2014/main" id="{C3AA5875-FC03-BF09-F3CA-B4AA55C98F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816" y="869335"/>
            <a:ext cx="7302411" cy="5615227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BF28FA29-44AA-0411-8088-2F66449F7F6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385001" y="2135927"/>
            <a:ext cx="4669723" cy="3120128"/>
          </a:xfrm>
        </p:spPr>
        <p:txBody>
          <a:bodyPr/>
          <a:lstStyle/>
          <a:p>
            <a:r>
              <a:rPr lang="en-US" dirty="0"/>
              <a:t>Consistent trends but large scatter</a:t>
            </a:r>
          </a:p>
          <a:p>
            <a:pPr lvl="1"/>
            <a:r>
              <a:rPr lang="en-US" dirty="0"/>
              <a:t>~40 counts at low </a:t>
            </a:r>
            <a:r>
              <a:rPr lang="en-US" dirty="0" err="1"/>
              <a:t>AoAs</a:t>
            </a:r>
            <a:endParaRPr lang="en-US" dirty="0"/>
          </a:p>
          <a:p>
            <a:pPr lvl="1"/>
            <a:r>
              <a:rPr lang="en-US" dirty="0"/>
              <a:t>~150 at high </a:t>
            </a:r>
            <a:r>
              <a:rPr lang="en-US" dirty="0" err="1"/>
              <a:t>AoAs</a:t>
            </a:r>
            <a:endParaRPr lang="en-US" dirty="0"/>
          </a:p>
          <a:p>
            <a:endParaRPr lang="en-US" altLang="ja-JP" dirty="0"/>
          </a:p>
          <a:p>
            <a:r>
              <a:rPr lang="en-US" altLang="ja-JP" dirty="0"/>
              <a:t>Will make more plots for different SA flavors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8490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414C1E-CE61-6E51-B563-0E4EF33320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7ECE3-42AD-ECC9-599C-C3CC23806B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077" y="128113"/>
            <a:ext cx="11086645" cy="587694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ja-JP" dirty="0"/>
              <a:t>Test Case 1a : Alpha-sweep </a:t>
            </a:r>
            <a:r>
              <a:rPr lang="en-US" dirty="0"/>
              <a:t>(without outliers)</a:t>
            </a:r>
          </a:p>
        </p:txBody>
      </p:sp>
      <p:grpSp>
        <p:nvGrpSpPr>
          <p:cNvPr id="11" name="グループ化 10">
            <a:extLst>
              <a:ext uri="{FF2B5EF4-FFF2-40B4-BE49-F238E27FC236}">
                <a16:creationId xmlns:a16="http://schemas.microsoft.com/office/drawing/2014/main" id="{2462509A-4F5A-9524-D1AC-A9FF3C0281A1}"/>
              </a:ext>
            </a:extLst>
          </p:cNvPr>
          <p:cNvGrpSpPr/>
          <p:nvPr/>
        </p:nvGrpSpPr>
        <p:grpSpPr>
          <a:xfrm>
            <a:off x="-1" y="1092820"/>
            <a:ext cx="12192001" cy="5253487"/>
            <a:chOff x="-1" y="1092820"/>
            <a:chExt cx="12192001" cy="5253487"/>
          </a:xfrm>
        </p:grpSpPr>
        <p:pic>
          <p:nvPicPr>
            <p:cNvPr id="6" name="図 5" descr="グラフ&#10;&#10;AI によって生成されたコンテンツは間違っている可能性があります。">
              <a:extLst>
                <a:ext uri="{FF2B5EF4-FFF2-40B4-BE49-F238E27FC236}">
                  <a16:creationId xmlns:a16="http://schemas.microsoft.com/office/drawing/2014/main" id="{182DE841-DE54-6C9E-9EE8-088F17C4366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1" y="1092820"/>
              <a:ext cx="6831980" cy="5253487"/>
            </a:xfrm>
            <a:prstGeom prst="rect">
              <a:avLst/>
            </a:prstGeom>
          </p:spPr>
        </p:pic>
        <p:pic>
          <p:nvPicPr>
            <p:cNvPr id="8" name="図 7" descr="グラフ, 散布図&#10;&#10;AI によって生成されたコンテンツは間違っている可能性があります。">
              <a:extLst>
                <a:ext uri="{FF2B5EF4-FFF2-40B4-BE49-F238E27FC236}">
                  <a16:creationId xmlns:a16="http://schemas.microsoft.com/office/drawing/2014/main" id="{8604003B-FF49-3BE0-FCA3-97B80A3847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360020" y="1092820"/>
              <a:ext cx="6831980" cy="525348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81206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4A6688-A102-7A41-42CA-9009247517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F2E59-8DF0-732B-DADC-9D8094D497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077" y="128113"/>
            <a:ext cx="11086645" cy="587694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ja-JP" dirty="0"/>
              <a:t>Test Case 1b : Alpha-sweep </a:t>
            </a:r>
            <a:r>
              <a:rPr lang="en-US" dirty="0"/>
              <a:t>(with outliers)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4F4EC91-B444-D995-68FB-91B29CDF154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095457" y="2135927"/>
            <a:ext cx="3959267" cy="3120128"/>
          </a:xfrm>
        </p:spPr>
        <p:txBody>
          <a:bodyPr/>
          <a:lstStyle/>
          <a:p>
            <a:r>
              <a:rPr lang="en-US" dirty="0"/>
              <a:t>Some outliers again</a:t>
            </a:r>
          </a:p>
        </p:txBody>
      </p:sp>
      <p:pic>
        <p:nvPicPr>
          <p:cNvPr id="4" name="図 3" descr="グラフ&#10;&#10;AI によって生成されたコンテンツは間違っている可能性があります。">
            <a:extLst>
              <a:ext uri="{FF2B5EF4-FFF2-40B4-BE49-F238E27FC236}">
                <a16:creationId xmlns:a16="http://schemas.microsoft.com/office/drawing/2014/main" id="{2325524F-A476-821E-95FC-90A83B5237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79498"/>
            <a:ext cx="8095457" cy="5601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097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B3AE66-02F0-2540-F8E4-CD82B6C17F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AC7A1-B202-FD18-62B6-C1ACBB542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077" y="128113"/>
            <a:ext cx="11086645" cy="587694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ja-JP" dirty="0"/>
              <a:t>Test Case 1b : Alpha-sweep </a:t>
            </a:r>
            <a:r>
              <a:rPr lang="en-US" dirty="0"/>
              <a:t>(with outliers)</a:t>
            </a:r>
          </a:p>
        </p:txBody>
      </p:sp>
      <p:grpSp>
        <p:nvGrpSpPr>
          <p:cNvPr id="11" name="グループ化 10">
            <a:extLst>
              <a:ext uri="{FF2B5EF4-FFF2-40B4-BE49-F238E27FC236}">
                <a16:creationId xmlns:a16="http://schemas.microsoft.com/office/drawing/2014/main" id="{C88727BB-EB48-0DB2-5C9E-830720FECF99}"/>
              </a:ext>
            </a:extLst>
          </p:cNvPr>
          <p:cNvGrpSpPr/>
          <p:nvPr/>
        </p:nvGrpSpPr>
        <p:grpSpPr>
          <a:xfrm>
            <a:off x="0" y="907256"/>
            <a:ext cx="12156280" cy="4948026"/>
            <a:chOff x="0" y="907256"/>
            <a:chExt cx="12156280" cy="4948026"/>
          </a:xfrm>
        </p:grpSpPr>
        <p:pic>
          <p:nvPicPr>
            <p:cNvPr id="7" name="図 6" descr="グラフ&#10;&#10;AI によって生成されたコンテンツは間違っている可能性があります。">
              <a:extLst>
                <a:ext uri="{FF2B5EF4-FFF2-40B4-BE49-F238E27FC236}">
                  <a16:creationId xmlns:a16="http://schemas.microsoft.com/office/drawing/2014/main" id="{0F27C08D-7694-B64F-8372-46AD75A720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907256"/>
              <a:ext cx="7058025" cy="4883732"/>
            </a:xfrm>
            <a:prstGeom prst="rect">
              <a:avLst/>
            </a:prstGeom>
          </p:spPr>
        </p:pic>
        <p:pic>
          <p:nvPicPr>
            <p:cNvPr id="5" name="図 4" descr="グラフ&#10;&#10;AI によって生成されたコンテンツは間違っている可能性があります。">
              <a:extLst>
                <a:ext uri="{FF2B5EF4-FFF2-40B4-BE49-F238E27FC236}">
                  <a16:creationId xmlns:a16="http://schemas.microsoft.com/office/drawing/2014/main" id="{AC33D8CF-43F9-E1C7-40A6-90181BCFAC5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098255" y="971550"/>
              <a:ext cx="7058025" cy="488373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88252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theme/theme1.xml><?xml version="1.0" encoding="utf-8"?>
<a:theme xmlns:a="http://schemas.openxmlformats.org/drawingml/2006/main" name="Default Theme">
  <a:themeElements>
    <a:clrScheme name="Custom 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376092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laza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60000"/>
                <a:satMod val="135000"/>
              </a:schemeClr>
            </a:gs>
            <a:gs pos="100000">
              <a:schemeClr val="phClr">
                <a:tint val="100000"/>
                <a:shade val="100000"/>
                <a:satMod val="13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70000"/>
                <a:satMod val="120000"/>
              </a:schemeClr>
            </a:gs>
            <a:gs pos="35000">
              <a:schemeClr val="phClr">
                <a:shade val="100000"/>
                <a:satMod val="150000"/>
              </a:schemeClr>
            </a:gs>
            <a:gs pos="70000">
              <a:schemeClr val="phClr">
                <a:tint val="100000"/>
                <a:shade val="100000"/>
                <a:satMod val="200000"/>
                <a:greenMod val="100000"/>
              </a:schemeClr>
            </a:gs>
            <a:gs pos="100000">
              <a:schemeClr val="phClr">
                <a:tint val="100000"/>
                <a:shade val="100000"/>
                <a:satMod val="250000"/>
                <a:greenMod val="100000"/>
              </a:schemeClr>
            </a:gs>
          </a:gsLst>
          <a:lin ang="162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190500" dist="63500" dir="5400000">
              <a:srgbClr val="FFFFFF">
                <a:alpha val="65000"/>
              </a:srgbClr>
            </a:innerShdw>
          </a:effectLst>
          <a:scene3d>
            <a:camera prst="orthographicFront">
              <a:rot lat="0" lon="0" rev="0"/>
            </a:camera>
            <a:lightRig rig="twoPt" dir="r">
              <a:rot lat="0" lon="0" rev="6000000"/>
            </a:lightRig>
          </a:scene3d>
          <a:sp3d prstMaterial="matte">
            <a:bevelT w="0" h="0" prst="relaxedInset"/>
          </a:sp3d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88900" dist="38100" dir="6600000" sx="101000" sy="101000" rotWithShape="0">
              <a:srgbClr val="000000">
                <a:alpha val="50000"/>
              </a:srgbClr>
            </a:outerShdw>
          </a:effectLst>
          <a:scene3d>
            <a:camera prst="perspectiveFront" fov="3000000"/>
            <a:lightRig rig="morning" dir="tl">
              <a:rot lat="0" lon="0" rev="1800000"/>
            </a:lightRig>
          </a:scene3d>
          <a:sp3d contourW="38100" prstMaterial="softEdge">
            <a:bevelT w="25400" h="38100"/>
            <a:contourClr>
              <a:schemeClr val="phClr">
                <a:tint val="6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57150">
          <a:solidFill>
            <a:srgbClr val="00B05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57150" cap="rnd" cmpd="sng">
          <a:solidFill>
            <a:srgbClr val="4F81BD"/>
          </a:solidFill>
          <a:tailEnd type="arrow"/>
        </a:ln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defRPr sz="2000" dirty="0" smtClean="0">
            <a:solidFill>
              <a:schemeClr val="tx2"/>
            </a:solidFill>
            <a:latin typeface="Century Gothic" panose="020B0502020202020204" pitchFamily="34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Metadata/LabelInfo.xml><?xml version="1.0" encoding="utf-8"?>
<clbl:labelList xmlns:clbl="http://schemas.microsoft.com/office/2020/mipLabelMetadata">
  <clbl:label id="{7005d458-45be-48ae-8140-d43da96dd17b}" enabled="0" method="" siteId="{7005d458-45be-48ae-8140-d43da96dd17b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Apothecary.thmx</Template>
  <TotalTime>46674</TotalTime>
  <Words>639</Words>
  <Application>Microsoft Macintosh PowerPoint</Application>
  <PresentationFormat>Widescreen</PresentationFormat>
  <Paragraphs>122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3" baseType="lpstr">
      <vt:lpstr>Arial</vt:lpstr>
      <vt:lpstr>Calibri</vt:lpstr>
      <vt:lpstr>Century Gothic</vt:lpstr>
      <vt:lpstr>Courier New</vt:lpstr>
      <vt:lpstr>Helvetica</vt:lpstr>
      <vt:lpstr>Wingdings</vt:lpstr>
      <vt:lpstr>Wingdings 2</vt:lpstr>
      <vt:lpstr>Default Theme</vt:lpstr>
      <vt:lpstr>DPW-8 &amp; AePW-4  Buffet Working Group Mini Workshop 2</vt:lpstr>
      <vt:lpstr>Mini Workshop Scope</vt:lpstr>
      <vt:lpstr>Data Set Summary</vt:lpstr>
      <vt:lpstr>Test Case 1a : Grid Study at AoA=1.50deg</vt:lpstr>
      <vt:lpstr>Test Case 1a : Alpha-sweep</vt:lpstr>
      <vt:lpstr>Test Case 1a : Alpha-sweep (without outliers)</vt:lpstr>
      <vt:lpstr>Test Case 1a : Alpha-sweep (without outliers)</vt:lpstr>
      <vt:lpstr>Test Case 1b : Alpha-sweep (with outliers)</vt:lpstr>
      <vt:lpstr>Test Case 1b : Alpha-sweep (with outliers)</vt:lpstr>
      <vt:lpstr>1.36</vt:lpstr>
      <vt:lpstr>1.50</vt:lpstr>
      <vt:lpstr>2.50</vt:lpstr>
      <vt:lpstr>3.00</vt:lpstr>
      <vt:lpstr>3.10</vt:lpstr>
      <vt:lpstr>3.25</vt:lpstr>
      <vt:lpstr>3.40</vt:lpstr>
      <vt:lpstr>3.50</vt:lpstr>
      <vt:lpstr>3.60</vt:lpstr>
      <vt:lpstr>3.90</vt:lpstr>
      <vt:lpstr>CP RMS Section Cuts</vt:lpstr>
      <vt:lpstr>CP RMS Section Cuts (2)</vt:lpstr>
      <vt:lpstr>Planned Plots</vt:lpstr>
      <vt:lpstr>CP RMS Section Cuts: To-Do</vt:lpstr>
      <vt:lpstr>PowerPoint Presentation</vt:lpstr>
      <vt:lpstr>Backup</vt:lpstr>
    </vt:vector>
  </TitlesOfParts>
  <Manager/>
  <Company>University of Illinois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subject/>
  <dc:creator>Brent Pomeroy</dc:creator>
  <cp:keywords/>
  <dc:description/>
  <cp:lastModifiedBy>Pomeroy, Brent W (LARC-D301)</cp:lastModifiedBy>
  <cp:revision>2921</cp:revision>
  <cp:lastPrinted>2025-01-09T12:01:04Z</cp:lastPrinted>
  <dcterms:created xsi:type="dcterms:W3CDTF">2010-10-01T19:07:53Z</dcterms:created>
  <dcterms:modified xsi:type="dcterms:W3CDTF">2025-05-19T21:02:37Z</dcterms:modified>
  <cp:category/>
</cp:coreProperties>
</file>

<file path=docProps/thumbnail.jpeg>
</file>